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58" r:id="rId4"/>
    <p:sldId id="285" r:id="rId5"/>
    <p:sldId id="286" r:id="rId6"/>
    <p:sldId id="263" r:id="rId7"/>
    <p:sldId id="265" r:id="rId8"/>
    <p:sldId id="259" r:id="rId9"/>
    <p:sldId id="267" r:id="rId10"/>
    <p:sldId id="282" r:id="rId11"/>
    <p:sldId id="268" r:id="rId12"/>
    <p:sldId id="266" r:id="rId13"/>
    <p:sldId id="277" r:id="rId14"/>
    <p:sldId id="273" r:id="rId15"/>
    <p:sldId id="274" r:id="rId16"/>
    <p:sldId id="284" r:id="rId17"/>
    <p:sldId id="269" r:id="rId18"/>
    <p:sldId id="270" r:id="rId19"/>
    <p:sldId id="271" r:id="rId20"/>
    <p:sldId id="272" r:id="rId21"/>
    <p:sldId id="275" r:id="rId22"/>
    <p:sldId id="287" r:id="rId23"/>
    <p:sldId id="288" r:id="rId24"/>
    <p:sldId id="289" r:id="rId25"/>
    <p:sldId id="290" r:id="rId26"/>
    <p:sldId id="279"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8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ED87CB-6B8D-47B5-A0C0-9375A4341213}" type="doc">
      <dgm:prSet loTypeId="urn:microsoft.com/office/officeart/2005/8/layout/process1" loCatId="process" qsTypeId="urn:microsoft.com/office/officeart/2005/8/quickstyle/simple1" qsCatId="simple" csTypeId="urn:microsoft.com/office/officeart/2005/8/colors/accent2_2" csCatId="accent2" phldr="1"/>
      <dgm:spPr/>
    </dgm:pt>
    <dgm:pt modelId="{B93DD81F-0157-4D98-A7A9-4EDF339A9C3C}">
      <dgm:prSet phldrT="[文本]"/>
      <dgm:spPr/>
      <dgm:t>
        <a:bodyPr/>
        <a:lstStyle/>
        <a:p>
          <a:r>
            <a:rPr lang="zh-CN" altLang="en-US" dirty="0" smtClean="0"/>
            <a:t>预缴时不享受，在年度汇缴时享受</a:t>
          </a:r>
          <a:endParaRPr lang="zh-CN" altLang="en-US" dirty="0"/>
        </a:p>
      </dgm:t>
    </dgm:pt>
    <dgm:pt modelId="{9E6F3254-46A7-4A18-B1AF-0DD420557A0E}" type="parTrans" cxnId="{3C4980EF-EB1D-41FB-8057-8E9DA17F8AE6}">
      <dgm:prSet/>
      <dgm:spPr/>
      <dgm:t>
        <a:bodyPr/>
        <a:lstStyle/>
        <a:p>
          <a:endParaRPr lang="zh-CN" altLang="en-US"/>
        </a:p>
      </dgm:t>
    </dgm:pt>
    <dgm:pt modelId="{C8F0AAC8-D6C8-4CD2-B1C9-1CCB83E774FC}" type="sibTrans" cxnId="{3C4980EF-EB1D-41FB-8057-8E9DA17F8AE6}">
      <dgm:prSet/>
      <dgm:spPr/>
      <dgm:t>
        <a:bodyPr/>
        <a:lstStyle/>
        <a:p>
          <a:endParaRPr lang="zh-CN" altLang="en-US"/>
        </a:p>
      </dgm:t>
    </dgm:pt>
    <dgm:pt modelId="{66E07BF5-8683-481E-A1AC-1AA713CF0BBE}">
      <dgm:prSet phldrT="[文本]"/>
      <dgm:spPr/>
      <dgm:t>
        <a:bodyPr/>
        <a:lstStyle/>
        <a:p>
          <a:r>
            <a:rPr lang="zh-CN" altLang="en-US" dirty="0" smtClean="0"/>
            <a:t>享受上半年两季度</a:t>
          </a:r>
          <a:endParaRPr lang="zh-CN" altLang="en-US" dirty="0"/>
        </a:p>
      </dgm:t>
    </dgm:pt>
    <dgm:pt modelId="{177A0B4A-5E95-44F1-B1F9-9E149D459856}" type="parTrans" cxnId="{BEF1FE57-E4F1-4B66-ABD5-0216284F0498}">
      <dgm:prSet/>
      <dgm:spPr/>
      <dgm:t>
        <a:bodyPr/>
        <a:lstStyle/>
        <a:p>
          <a:endParaRPr lang="zh-CN" altLang="en-US"/>
        </a:p>
      </dgm:t>
    </dgm:pt>
    <dgm:pt modelId="{D8ACF9BE-F0C7-4787-B749-CC74EF7CD60E}" type="sibTrans" cxnId="{BEF1FE57-E4F1-4B66-ABD5-0216284F0498}">
      <dgm:prSet/>
      <dgm:spPr/>
      <dgm:t>
        <a:bodyPr/>
        <a:lstStyle/>
        <a:p>
          <a:endParaRPr lang="zh-CN" altLang="en-US"/>
        </a:p>
      </dgm:t>
    </dgm:pt>
    <dgm:pt modelId="{CB923D6F-E456-41AE-8E59-725057E01C59}">
      <dgm:prSet phldrT="[文本]"/>
      <dgm:spPr/>
      <dgm:t>
        <a:bodyPr/>
        <a:lstStyle/>
        <a:p>
          <a:r>
            <a:rPr lang="zh-CN" altLang="en-US" dirty="0" smtClean="0"/>
            <a:t>享受前三季度</a:t>
          </a:r>
          <a:endParaRPr lang="zh-CN" altLang="en-US" dirty="0"/>
        </a:p>
      </dgm:t>
    </dgm:pt>
    <dgm:pt modelId="{0C39EDFC-D99E-486D-A734-B5776E0D965C}" type="parTrans" cxnId="{06ADB592-0507-4DF0-BEA2-FA45E58F773B}">
      <dgm:prSet/>
      <dgm:spPr/>
      <dgm:t>
        <a:bodyPr/>
        <a:lstStyle/>
        <a:p>
          <a:endParaRPr lang="zh-CN" altLang="en-US"/>
        </a:p>
      </dgm:t>
    </dgm:pt>
    <dgm:pt modelId="{34590062-A5AF-469B-9CAB-96F264AC04A1}" type="sibTrans" cxnId="{06ADB592-0507-4DF0-BEA2-FA45E58F773B}">
      <dgm:prSet/>
      <dgm:spPr/>
      <dgm:t>
        <a:bodyPr/>
        <a:lstStyle/>
        <a:p>
          <a:endParaRPr lang="zh-CN" altLang="en-US"/>
        </a:p>
      </dgm:t>
    </dgm:pt>
    <dgm:pt modelId="{2E482840-2B17-45EF-9C34-F6D0CF6EC3B7}" type="pres">
      <dgm:prSet presAssocID="{3FED87CB-6B8D-47B5-A0C0-9375A4341213}" presName="Name0" presStyleCnt="0">
        <dgm:presLayoutVars>
          <dgm:dir/>
          <dgm:resizeHandles val="exact"/>
        </dgm:presLayoutVars>
      </dgm:prSet>
      <dgm:spPr/>
    </dgm:pt>
    <dgm:pt modelId="{8E615C90-CF2A-4433-9D67-5F2BCDEAE818}" type="pres">
      <dgm:prSet presAssocID="{B93DD81F-0157-4D98-A7A9-4EDF339A9C3C}" presName="node" presStyleLbl="node1" presStyleIdx="0" presStyleCnt="3" custScaleX="137762">
        <dgm:presLayoutVars>
          <dgm:bulletEnabled val="1"/>
        </dgm:presLayoutVars>
      </dgm:prSet>
      <dgm:spPr/>
      <dgm:t>
        <a:bodyPr/>
        <a:lstStyle/>
        <a:p>
          <a:endParaRPr lang="zh-CN" altLang="en-US"/>
        </a:p>
      </dgm:t>
    </dgm:pt>
    <dgm:pt modelId="{2AAB30FB-E9FD-4DFB-BD3A-92C9ED94F9EB}" type="pres">
      <dgm:prSet presAssocID="{C8F0AAC8-D6C8-4CD2-B1C9-1CCB83E774FC}" presName="sibTrans" presStyleLbl="sibTrans2D1" presStyleIdx="0" presStyleCnt="2"/>
      <dgm:spPr/>
      <dgm:t>
        <a:bodyPr/>
        <a:lstStyle/>
        <a:p>
          <a:endParaRPr lang="zh-CN" altLang="en-US"/>
        </a:p>
      </dgm:t>
    </dgm:pt>
    <dgm:pt modelId="{62BABF67-9F28-4EF1-94DA-BA60ED0B0242}" type="pres">
      <dgm:prSet presAssocID="{C8F0AAC8-D6C8-4CD2-B1C9-1CCB83E774FC}" presName="connectorText" presStyleLbl="sibTrans2D1" presStyleIdx="0" presStyleCnt="2"/>
      <dgm:spPr/>
      <dgm:t>
        <a:bodyPr/>
        <a:lstStyle/>
        <a:p>
          <a:endParaRPr lang="zh-CN" altLang="en-US"/>
        </a:p>
      </dgm:t>
    </dgm:pt>
    <dgm:pt modelId="{ACEF0855-2D30-4F52-BE47-6D8BC439D4BD}" type="pres">
      <dgm:prSet presAssocID="{66E07BF5-8683-481E-A1AC-1AA713CF0BBE}" presName="node" presStyleLbl="node1" presStyleIdx="1" presStyleCnt="3">
        <dgm:presLayoutVars>
          <dgm:bulletEnabled val="1"/>
        </dgm:presLayoutVars>
      </dgm:prSet>
      <dgm:spPr/>
      <dgm:t>
        <a:bodyPr/>
        <a:lstStyle/>
        <a:p>
          <a:endParaRPr lang="zh-CN" altLang="en-US"/>
        </a:p>
      </dgm:t>
    </dgm:pt>
    <dgm:pt modelId="{5FA32F02-3C5D-43BC-B065-B108D898E6F7}" type="pres">
      <dgm:prSet presAssocID="{D8ACF9BE-F0C7-4787-B749-CC74EF7CD60E}" presName="sibTrans" presStyleLbl="sibTrans2D1" presStyleIdx="1" presStyleCnt="2"/>
      <dgm:spPr/>
      <dgm:t>
        <a:bodyPr/>
        <a:lstStyle/>
        <a:p>
          <a:endParaRPr lang="zh-CN" altLang="en-US"/>
        </a:p>
      </dgm:t>
    </dgm:pt>
    <dgm:pt modelId="{4E88DA1C-E3AE-41DC-8671-C6EDFE760D85}" type="pres">
      <dgm:prSet presAssocID="{D8ACF9BE-F0C7-4787-B749-CC74EF7CD60E}" presName="connectorText" presStyleLbl="sibTrans2D1" presStyleIdx="1" presStyleCnt="2"/>
      <dgm:spPr/>
      <dgm:t>
        <a:bodyPr/>
        <a:lstStyle/>
        <a:p>
          <a:endParaRPr lang="zh-CN" altLang="en-US"/>
        </a:p>
      </dgm:t>
    </dgm:pt>
    <dgm:pt modelId="{8A015E4A-3682-4E2D-9E87-4BCDB9DC309E}" type="pres">
      <dgm:prSet presAssocID="{CB923D6F-E456-41AE-8E59-725057E01C59}" presName="node" presStyleLbl="node1" presStyleIdx="2" presStyleCnt="3" custScaleX="110990">
        <dgm:presLayoutVars>
          <dgm:bulletEnabled val="1"/>
        </dgm:presLayoutVars>
      </dgm:prSet>
      <dgm:spPr/>
      <dgm:t>
        <a:bodyPr/>
        <a:lstStyle/>
        <a:p>
          <a:endParaRPr lang="zh-CN" altLang="en-US"/>
        </a:p>
      </dgm:t>
    </dgm:pt>
  </dgm:ptLst>
  <dgm:cxnLst>
    <dgm:cxn modelId="{52D88E27-3375-4DD5-8698-56A0002E10ED}" type="presOf" srcId="{3FED87CB-6B8D-47B5-A0C0-9375A4341213}" destId="{2E482840-2B17-45EF-9C34-F6D0CF6EC3B7}" srcOrd="0" destOrd="0" presId="urn:microsoft.com/office/officeart/2005/8/layout/process1"/>
    <dgm:cxn modelId="{AC71E90B-BC9E-4EA1-A7AA-8F0E22A1B9E4}" type="presOf" srcId="{C8F0AAC8-D6C8-4CD2-B1C9-1CCB83E774FC}" destId="{2AAB30FB-E9FD-4DFB-BD3A-92C9ED94F9EB}" srcOrd="0" destOrd="0" presId="urn:microsoft.com/office/officeart/2005/8/layout/process1"/>
    <dgm:cxn modelId="{3C4980EF-EB1D-41FB-8057-8E9DA17F8AE6}" srcId="{3FED87CB-6B8D-47B5-A0C0-9375A4341213}" destId="{B93DD81F-0157-4D98-A7A9-4EDF339A9C3C}" srcOrd="0" destOrd="0" parTransId="{9E6F3254-46A7-4A18-B1AF-0DD420557A0E}" sibTransId="{C8F0AAC8-D6C8-4CD2-B1C9-1CCB83E774FC}"/>
    <dgm:cxn modelId="{14706681-D6F3-4245-A1FB-5A24E092BD6C}" type="presOf" srcId="{C8F0AAC8-D6C8-4CD2-B1C9-1CCB83E774FC}" destId="{62BABF67-9F28-4EF1-94DA-BA60ED0B0242}" srcOrd="1" destOrd="0" presId="urn:microsoft.com/office/officeart/2005/8/layout/process1"/>
    <dgm:cxn modelId="{BEF1FE57-E4F1-4B66-ABD5-0216284F0498}" srcId="{3FED87CB-6B8D-47B5-A0C0-9375A4341213}" destId="{66E07BF5-8683-481E-A1AC-1AA713CF0BBE}" srcOrd="1" destOrd="0" parTransId="{177A0B4A-5E95-44F1-B1F9-9E149D459856}" sibTransId="{D8ACF9BE-F0C7-4787-B749-CC74EF7CD60E}"/>
    <dgm:cxn modelId="{42201621-96FE-4FCC-B44A-1C7C6A1EB958}" type="presOf" srcId="{66E07BF5-8683-481E-A1AC-1AA713CF0BBE}" destId="{ACEF0855-2D30-4F52-BE47-6D8BC439D4BD}" srcOrd="0" destOrd="0" presId="urn:microsoft.com/office/officeart/2005/8/layout/process1"/>
    <dgm:cxn modelId="{7021CB0B-A781-417B-A0EA-29D38105FE9C}" type="presOf" srcId="{CB923D6F-E456-41AE-8E59-725057E01C59}" destId="{8A015E4A-3682-4E2D-9E87-4BCDB9DC309E}" srcOrd="0" destOrd="0" presId="urn:microsoft.com/office/officeart/2005/8/layout/process1"/>
    <dgm:cxn modelId="{98C47043-20A3-4BFF-8E3A-677C03AE7996}" type="presOf" srcId="{B93DD81F-0157-4D98-A7A9-4EDF339A9C3C}" destId="{8E615C90-CF2A-4433-9D67-5F2BCDEAE818}" srcOrd="0" destOrd="0" presId="urn:microsoft.com/office/officeart/2005/8/layout/process1"/>
    <dgm:cxn modelId="{06ADB592-0507-4DF0-BEA2-FA45E58F773B}" srcId="{3FED87CB-6B8D-47B5-A0C0-9375A4341213}" destId="{CB923D6F-E456-41AE-8E59-725057E01C59}" srcOrd="2" destOrd="0" parTransId="{0C39EDFC-D99E-486D-A734-B5776E0D965C}" sibTransId="{34590062-A5AF-469B-9CAB-96F264AC04A1}"/>
    <dgm:cxn modelId="{C9B9A2D9-F265-4EF1-8429-5E1FE77280C9}" type="presOf" srcId="{D8ACF9BE-F0C7-4787-B749-CC74EF7CD60E}" destId="{5FA32F02-3C5D-43BC-B065-B108D898E6F7}" srcOrd="0" destOrd="0" presId="urn:microsoft.com/office/officeart/2005/8/layout/process1"/>
    <dgm:cxn modelId="{1D55C45E-62D4-4087-9593-C16C167238E8}" type="presOf" srcId="{D8ACF9BE-F0C7-4787-B749-CC74EF7CD60E}" destId="{4E88DA1C-E3AE-41DC-8671-C6EDFE760D85}" srcOrd="1" destOrd="0" presId="urn:microsoft.com/office/officeart/2005/8/layout/process1"/>
    <dgm:cxn modelId="{6B1E0BBB-3A9D-4E26-96F4-96178F24E105}" type="presParOf" srcId="{2E482840-2B17-45EF-9C34-F6D0CF6EC3B7}" destId="{8E615C90-CF2A-4433-9D67-5F2BCDEAE818}" srcOrd="0" destOrd="0" presId="urn:microsoft.com/office/officeart/2005/8/layout/process1"/>
    <dgm:cxn modelId="{D866B1FB-5765-4687-A767-DE1DA504C9B2}" type="presParOf" srcId="{2E482840-2B17-45EF-9C34-F6D0CF6EC3B7}" destId="{2AAB30FB-E9FD-4DFB-BD3A-92C9ED94F9EB}" srcOrd="1" destOrd="0" presId="urn:microsoft.com/office/officeart/2005/8/layout/process1"/>
    <dgm:cxn modelId="{EA244CFE-8118-4E83-B474-9519F3F823BC}" type="presParOf" srcId="{2AAB30FB-E9FD-4DFB-BD3A-92C9ED94F9EB}" destId="{62BABF67-9F28-4EF1-94DA-BA60ED0B0242}" srcOrd="0" destOrd="0" presId="urn:microsoft.com/office/officeart/2005/8/layout/process1"/>
    <dgm:cxn modelId="{19F442FB-CFEB-4E64-A00C-02E8285B4D64}" type="presParOf" srcId="{2E482840-2B17-45EF-9C34-F6D0CF6EC3B7}" destId="{ACEF0855-2D30-4F52-BE47-6D8BC439D4BD}" srcOrd="2" destOrd="0" presId="urn:microsoft.com/office/officeart/2005/8/layout/process1"/>
    <dgm:cxn modelId="{95263516-F5D1-4352-BE8C-1484EA940C84}" type="presParOf" srcId="{2E482840-2B17-45EF-9C34-F6D0CF6EC3B7}" destId="{5FA32F02-3C5D-43BC-B065-B108D898E6F7}" srcOrd="3" destOrd="0" presId="urn:microsoft.com/office/officeart/2005/8/layout/process1"/>
    <dgm:cxn modelId="{BD212387-A70B-447B-9264-575C502E8797}" type="presParOf" srcId="{5FA32F02-3C5D-43BC-B065-B108D898E6F7}" destId="{4E88DA1C-E3AE-41DC-8671-C6EDFE760D85}" srcOrd="0" destOrd="0" presId="urn:microsoft.com/office/officeart/2005/8/layout/process1"/>
    <dgm:cxn modelId="{098DE101-C953-41C6-BF28-6D232693CFCA}" type="presParOf" srcId="{2E482840-2B17-45EF-9C34-F6D0CF6EC3B7}" destId="{8A015E4A-3682-4E2D-9E87-4BCDB9DC309E}"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9AFB77-BD6E-4950-BF45-359CECE3AE92}" type="doc">
      <dgm:prSet loTypeId="urn:microsoft.com/office/officeart/2005/8/layout/process2" loCatId="process" qsTypeId="urn:microsoft.com/office/officeart/2005/8/quickstyle/simple1" qsCatId="simple" csTypeId="urn:microsoft.com/office/officeart/2005/8/colors/accent1_2" csCatId="accent1" phldr="1"/>
      <dgm:spPr/>
    </dgm:pt>
    <dgm:pt modelId="{E230C417-D31E-452E-AB60-76692F001F1C}">
      <dgm:prSet phldrT="[文本]" custT="1"/>
      <dgm:spPr/>
      <dgm:t>
        <a:bodyPr/>
        <a:lstStyle/>
        <a:p>
          <a:r>
            <a:rPr lang="en-US" altLang="zh-CN" sz="2400" dirty="0" smtClean="0"/>
            <a:t>a)</a:t>
          </a:r>
          <a:r>
            <a:rPr lang="zh-CN" altLang="en-US" sz="2400" dirty="0" smtClean="0"/>
            <a:t>六大类费用的各项明细信息</a:t>
          </a:r>
          <a:endParaRPr lang="en-US" altLang="zh-CN" sz="2400" dirty="0" smtClean="0"/>
        </a:p>
        <a:p>
          <a:r>
            <a:rPr lang="en-US" altLang="zh-CN" sz="2400" dirty="0" smtClean="0"/>
            <a:t>b)</a:t>
          </a:r>
          <a:r>
            <a:rPr lang="zh-CN" altLang="en-US" sz="2400" dirty="0" smtClean="0"/>
            <a:t>借、贷方金额等会计信息</a:t>
          </a:r>
          <a:endParaRPr lang="zh-CN" altLang="en-US" sz="2400" dirty="0"/>
        </a:p>
      </dgm:t>
    </dgm:pt>
    <dgm:pt modelId="{A132196E-121A-4756-A98F-FCEA724CEBC4}" type="parTrans" cxnId="{449C9236-C9E3-4BED-ADF1-2672D4DBD70D}">
      <dgm:prSet/>
      <dgm:spPr/>
      <dgm:t>
        <a:bodyPr/>
        <a:lstStyle/>
        <a:p>
          <a:endParaRPr lang="zh-CN" altLang="en-US"/>
        </a:p>
      </dgm:t>
    </dgm:pt>
    <dgm:pt modelId="{A0F75349-3714-4071-A64E-EDA0E5DCAEDD}" type="sibTrans" cxnId="{449C9236-C9E3-4BED-ADF1-2672D4DBD70D}">
      <dgm:prSet/>
      <dgm:spPr/>
      <dgm:t>
        <a:bodyPr/>
        <a:lstStyle/>
        <a:p>
          <a:endParaRPr lang="zh-CN" altLang="en-US"/>
        </a:p>
      </dgm:t>
    </dgm:pt>
    <dgm:pt modelId="{5F9C80EA-869F-4BEF-B0C4-7652E8C35BE7}">
      <dgm:prSet phldrT="[文本]" custT="1"/>
      <dgm:spPr/>
      <dgm:t>
        <a:bodyPr/>
        <a:lstStyle/>
        <a:p>
          <a:pPr algn="ctr"/>
          <a:r>
            <a:rPr lang="zh-CN" altLang="en-US" sz="2400" dirty="0" smtClean="0"/>
            <a:t>六大类费用合计</a:t>
          </a:r>
          <a:endParaRPr lang="zh-CN" altLang="en-US" sz="2400" dirty="0"/>
        </a:p>
      </dgm:t>
    </dgm:pt>
    <dgm:pt modelId="{1025377F-F868-451A-9F5F-6897FD212156}" type="parTrans" cxnId="{CE49CF7E-D07E-4BAA-8D15-F456DFF07AFA}">
      <dgm:prSet/>
      <dgm:spPr/>
      <dgm:t>
        <a:bodyPr/>
        <a:lstStyle/>
        <a:p>
          <a:endParaRPr lang="zh-CN" altLang="en-US"/>
        </a:p>
      </dgm:t>
    </dgm:pt>
    <dgm:pt modelId="{CD5407E0-79EA-49EF-AC93-7474BB5D5985}" type="sibTrans" cxnId="{CE49CF7E-D07E-4BAA-8D15-F456DFF07AFA}">
      <dgm:prSet/>
      <dgm:spPr/>
      <dgm:t>
        <a:bodyPr/>
        <a:lstStyle/>
        <a:p>
          <a:endParaRPr lang="zh-CN" altLang="en-US"/>
        </a:p>
      </dgm:t>
    </dgm:pt>
    <dgm:pt modelId="{07907190-AAF3-4D29-B909-3FC48F64CFC4}" type="pres">
      <dgm:prSet presAssocID="{329AFB77-BD6E-4950-BF45-359CECE3AE92}" presName="linearFlow" presStyleCnt="0">
        <dgm:presLayoutVars>
          <dgm:resizeHandles val="exact"/>
        </dgm:presLayoutVars>
      </dgm:prSet>
      <dgm:spPr/>
    </dgm:pt>
    <dgm:pt modelId="{FBA06911-B982-4D52-BF6C-ECCCA7ECA39F}" type="pres">
      <dgm:prSet presAssocID="{E230C417-D31E-452E-AB60-76692F001F1C}" presName="node" presStyleLbl="node1" presStyleIdx="0" presStyleCnt="2" custScaleX="95678" custScaleY="79444">
        <dgm:presLayoutVars>
          <dgm:bulletEnabled val="1"/>
        </dgm:presLayoutVars>
      </dgm:prSet>
      <dgm:spPr/>
      <dgm:t>
        <a:bodyPr/>
        <a:lstStyle/>
        <a:p>
          <a:endParaRPr lang="zh-CN" altLang="en-US"/>
        </a:p>
      </dgm:t>
    </dgm:pt>
    <dgm:pt modelId="{763630C4-56FC-43F3-B5CC-64B010911EDA}" type="pres">
      <dgm:prSet presAssocID="{A0F75349-3714-4071-A64E-EDA0E5DCAEDD}" presName="sibTrans" presStyleLbl="sibTrans2D1" presStyleIdx="0" presStyleCnt="1"/>
      <dgm:spPr/>
      <dgm:t>
        <a:bodyPr/>
        <a:lstStyle/>
        <a:p>
          <a:endParaRPr lang="zh-CN" altLang="en-US"/>
        </a:p>
      </dgm:t>
    </dgm:pt>
    <dgm:pt modelId="{C37391CD-586E-4B7C-AA58-249FC8954EBC}" type="pres">
      <dgm:prSet presAssocID="{A0F75349-3714-4071-A64E-EDA0E5DCAEDD}" presName="connectorText" presStyleLbl="sibTrans2D1" presStyleIdx="0" presStyleCnt="1"/>
      <dgm:spPr/>
      <dgm:t>
        <a:bodyPr/>
        <a:lstStyle/>
        <a:p>
          <a:endParaRPr lang="zh-CN" altLang="en-US"/>
        </a:p>
      </dgm:t>
    </dgm:pt>
    <dgm:pt modelId="{D7A91E69-9D4A-4ACF-B30F-81C98BCDD00B}" type="pres">
      <dgm:prSet presAssocID="{5F9C80EA-869F-4BEF-B0C4-7652E8C35BE7}" presName="node" presStyleLbl="node1" presStyleIdx="1" presStyleCnt="2" custScaleX="76923" custScaleY="47661" custLinFactNeighborX="-178" custLinFactNeighborY="-1775">
        <dgm:presLayoutVars>
          <dgm:bulletEnabled val="1"/>
        </dgm:presLayoutVars>
      </dgm:prSet>
      <dgm:spPr/>
      <dgm:t>
        <a:bodyPr/>
        <a:lstStyle/>
        <a:p>
          <a:endParaRPr lang="zh-CN" altLang="en-US"/>
        </a:p>
      </dgm:t>
    </dgm:pt>
  </dgm:ptLst>
  <dgm:cxnLst>
    <dgm:cxn modelId="{3D76B59B-9694-48A9-ACB5-266DF8B0E16F}" type="presOf" srcId="{329AFB77-BD6E-4950-BF45-359CECE3AE92}" destId="{07907190-AAF3-4D29-B909-3FC48F64CFC4}" srcOrd="0" destOrd="0" presId="urn:microsoft.com/office/officeart/2005/8/layout/process2"/>
    <dgm:cxn modelId="{449C9236-C9E3-4BED-ADF1-2672D4DBD70D}" srcId="{329AFB77-BD6E-4950-BF45-359CECE3AE92}" destId="{E230C417-D31E-452E-AB60-76692F001F1C}" srcOrd="0" destOrd="0" parTransId="{A132196E-121A-4756-A98F-FCEA724CEBC4}" sibTransId="{A0F75349-3714-4071-A64E-EDA0E5DCAEDD}"/>
    <dgm:cxn modelId="{C577C769-FB5B-45A4-B17F-725FC3AB54AE}" type="presOf" srcId="{A0F75349-3714-4071-A64E-EDA0E5DCAEDD}" destId="{763630C4-56FC-43F3-B5CC-64B010911EDA}" srcOrd="0" destOrd="0" presId="urn:microsoft.com/office/officeart/2005/8/layout/process2"/>
    <dgm:cxn modelId="{03E6676B-6B2D-4ED5-ADD1-584C9470A658}" type="presOf" srcId="{5F9C80EA-869F-4BEF-B0C4-7652E8C35BE7}" destId="{D7A91E69-9D4A-4ACF-B30F-81C98BCDD00B}" srcOrd="0" destOrd="0" presId="urn:microsoft.com/office/officeart/2005/8/layout/process2"/>
    <dgm:cxn modelId="{0828F32B-06B5-46AE-A5FC-02C4A4E24128}" type="presOf" srcId="{A0F75349-3714-4071-A64E-EDA0E5DCAEDD}" destId="{C37391CD-586E-4B7C-AA58-249FC8954EBC}" srcOrd="1" destOrd="0" presId="urn:microsoft.com/office/officeart/2005/8/layout/process2"/>
    <dgm:cxn modelId="{CE49CF7E-D07E-4BAA-8D15-F456DFF07AFA}" srcId="{329AFB77-BD6E-4950-BF45-359CECE3AE92}" destId="{5F9C80EA-869F-4BEF-B0C4-7652E8C35BE7}" srcOrd="1" destOrd="0" parTransId="{1025377F-F868-451A-9F5F-6897FD212156}" sibTransId="{CD5407E0-79EA-49EF-AC93-7474BB5D5985}"/>
    <dgm:cxn modelId="{6ACB2BDA-6380-4B45-91A0-BFBF3F006024}" type="presOf" srcId="{E230C417-D31E-452E-AB60-76692F001F1C}" destId="{FBA06911-B982-4D52-BF6C-ECCCA7ECA39F}" srcOrd="0" destOrd="0" presId="urn:microsoft.com/office/officeart/2005/8/layout/process2"/>
    <dgm:cxn modelId="{5DD02BB4-3AD0-4590-9D06-28EA68864EC3}" type="presParOf" srcId="{07907190-AAF3-4D29-B909-3FC48F64CFC4}" destId="{FBA06911-B982-4D52-BF6C-ECCCA7ECA39F}" srcOrd="0" destOrd="0" presId="urn:microsoft.com/office/officeart/2005/8/layout/process2"/>
    <dgm:cxn modelId="{B9BA9206-FFD4-4CB7-A3A1-B41A50F1F757}" type="presParOf" srcId="{07907190-AAF3-4D29-B909-3FC48F64CFC4}" destId="{763630C4-56FC-43F3-B5CC-64B010911EDA}" srcOrd="1" destOrd="0" presId="urn:microsoft.com/office/officeart/2005/8/layout/process2"/>
    <dgm:cxn modelId="{70B7C902-05D9-4AD0-904A-B53AE8E597CB}" type="presParOf" srcId="{763630C4-56FC-43F3-B5CC-64B010911EDA}" destId="{C37391CD-586E-4B7C-AA58-249FC8954EBC}" srcOrd="0" destOrd="0" presId="urn:microsoft.com/office/officeart/2005/8/layout/process2"/>
    <dgm:cxn modelId="{C670EDBE-523B-49D9-9383-013F34569282}" type="presParOf" srcId="{07907190-AAF3-4D29-B909-3FC48F64CFC4}" destId="{D7A91E69-9D4A-4ACF-B30F-81C98BCDD00B}"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1271ED-F917-4690-8CE1-A5969F557FFF}" type="doc">
      <dgm:prSet loTypeId="urn:microsoft.com/office/officeart/2005/8/layout/process1" loCatId="process" qsTypeId="urn:microsoft.com/office/officeart/2005/8/quickstyle/simple1" qsCatId="simple" csTypeId="urn:microsoft.com/office/officeart/2005/8/colors/accent1_2" csCatId="accent1" phldr="1"/>
      <dgm:spPr/>
    </dgm:pt>
    <dgm:pt modelId="{871FBE69-8197-450D-9775-FEF1AE878746}">
      <dgm:prSet phldrT="[文本]"/>
      <dgm:spPr/>
      <dgm:t>
        <a:bodyPr/>
        <a:lstStyle/>
        <a:p>
          <a:r>
            <a:rPr lang="zh-CN" altLang="en-US" b="1" dirty="0" smtClean="0"/>
            <a:t>每一研发项目分别计算限额</a:t>
          </a:r>
          <a:endParaRPr lang="zh-CN" altLang="en-US" b="1" dirty="0"/>
        </a:p>
      </dgm:t>
    </dgm:pt>
    <dgm:pt modelId="{8A3B4F8D-EAD6-415B-B3BD-5ADBD8B70D69}" type="parTrans" cxnId="{F3098ACB-9FEC-48D8-ADE7-FE50499805BF}">
      <dgm:prSet/>
      <dgm:spPr/>
      <dgm:t>
        <a:bodyPr/>
        <a:lstStyle/>
        <a:p>
          <a:endParaRPr lang="zh-CN" altLang="en-US"/>
        </a:p>
      </dgm:t>
    </dgm:pt>
    <dgm:pt modelId="{9C43DEAD-1F93-49E2-BE3A-3C8AF94185FA}" type="sibTrans" cxnId="{F3098ACB-9FEC-48D8-ADE7-FE50499805BF}">
      <dgm:prSet/>
      <dgm:spPr/>
      <dgm:t>
        <a:bodyPr/>
        <a:lstStyle/>
        <a:p>
          <a:endParaRPr lang="zh-CN" altLang="en-US"/>
        </a:p>
      </dgm:t>
    </dgm:pt>
    <dgm:pt modelId="{F13ADCB4-0CBD-4868-B6C7-EE4501D7D4D6}">
      <dgm:prSet phldrT="[文本]"/>
      <dgm:spPr/>
      <dgm:t>
        <a:bodyPr/>
        <a:lstStyle/>
        <a:p>
          <a:r>
            <a:rPr lang="zh-CN" altLang="en-US" b="1" dirty="0" smtClean="0"/>
            <a:t>全部研发项目统一计算限额</a:t>
          </a:r>
          <a:endParaRPr lang="zh-CN" altLang="en-US" b="1" dirty="0"/>
        </a:p>
      </dgm:t>
    </dgm:pt>
    <dgm:pt modelId="{C1EBB952-F8C1-4BDB-957E-2ECFFF2610CE}" type="parTrans" cxnId="{3764B01D-9C91-4E1B-8828-E094BE928299}">
      <dgm:prSet/>
      <dgm:spPr/>
      <dgm:t>
        <a:bodyPr/>
        <a:lstStyle/>
        <a:p>
          <a:endParaRPr lang="zh-CN" altLang="en-US"/>
        </a:p>
      </dgm:t>
    </dgm:pt>
    <dgm:pt modelId="{FCCF1365-F994-4764-BE3F-7789BB4D6A19}" type="sibTrans" cxnId="{3764B01D-9C91-4E1B-8828-E094BE928299}">
      <dgm:prSet/>
      <dgm:spPr/>
      <dgm:t>
        <a:bodyPr/>
        <a:lstStyle/>
        <a:p>
          <a:endParaRPr lang="zh-CN" altLang="en-US"/>
        </a:p>
      </dgm:t>
    </dgm:pt>
    <dgm:pt modelId="{39CF5AA3-11B2-4786-831A-13152FE8CBCD}" type="pres">
      <dgm:prSet presAssocID="{8D1271ED-F917-4690-8CE1-A5969F557FFF}" presName="Name0" presStyleCnt="0">
        <dgm:presLayoutVars>
          <dgm:dir/>
          <dgm:resizeHandles val="exact"/>
        </dgm:presLayoutVars>
      </dgm:prSet>
      <dgm:spPr/>
    </dgm:pt>
    <dgm:pt modelId="{C289D7AC-A739-43C5-98D0-EB40326F7791}" type="pres">
      <dgm:prSet presAssocID="{871FBE69-8197-450D-9775-FEF1AE878746}" presName="node" presStyleLbl="node1" presStyleIdx="0" presStyleCnt="2" custScaleX="115032" custScaleY="44462">
        <dgm:presLayoutVars>
          <dgm:bulletEnabled val="1"/>
        </dgm:presLayoutVars>
      </dgm:prSet>
      <dgm:spPr/>
      <dgm:t>
        <a:bodyPr/>
        <a:lstStyle/>
        <a:p>
          <a:endParaRPr lang="zh-CN" altLang="en-US"/>
        </a:p>
      </dgm:t>
    </dgm:pt>
    <dgm:pt modelId="{1B525FCD-EE15-4469-9C7A-B640BF95EAA4}" type="pres">
      <dgm:prSet presAssocID="{9C43DEAD-1F93-49E2-BE3A-3C8AF94185FA}" presName="sibTrans" presStyleLbl="sibTrans2D1" presStyleIdx="0" presStyleCnt="1"/>
      <dgm:spPr/>
      <dgm:t>
        <a:bodyPr/>
        <a:lstStyle/>
        <a:p>
          <a:endParaRPr lang="zh-CN" altLang="en-US"/>
        </a:p>
      </dgm:t>
    </dgm:pt>
    <dgm:pt modelId="{54DFA4E3-1349-45C2-A7D9-5B09993560E4}" type="pres">
      <dgm:prSet presAssocID="{9C43DEAD-1F93-49E2-BE3A-3C8AF94185FA}" presName="connectorText" presStyleLbl="sibTrans2D1" presStyleIdx="0" presStyleCnt="1"/>
      <dgm:spPr/>
      <dgm:t>
        <a:bodyPr/>
        <a:lstStyle/>
        <a:p>
          <a:endParaRPr lang="zh-CN" altLang="en-US"/>
        </a:p>
      </dgm:t>
    </dgm:pt>
    <dgm:pt modelId="{4C243188-1083-435B-A363-860ABF6B739D}" type="pres">
      <dgm:prSet presAssocID="{F13ADCB4-0CBD-4868-B6C7-EE4501D7D4D6}" presName="node" presStyleLbl="node1" presStyleIdx="1" presStyleCnt="2" custScaleX="111928" custScaleY="46664">
        <dgm:presLayoutVars>
          <dgm:bulletEnabled val="1"/>
        </dgm:presLayoutVars>
      </dgm:prSet>
      <dgm:spPr/>
      <dgm:t>
        <a:bodyPr/>
        <a:lstStyle/>
        <a:p>
          <a:endParaRPr lang="zh-CN" altLang="en-US"/>
        </a:p>
      </dgm:t>
    </dgm:pt>
  </dgm:ptLst>
  <dgm:cxnLst>
    <dgm:cxn modelId="{749D9BEF-0054-45B8-8E2C-C4F834C240BD}" type="presOf" srcId="{9C43DEAD-1F93-49E2-BE3A-3C8AF94185FA}" destId="{54DFA4E3-1349-45C2-A7D9-5B09993560E4}" srcOrd="1" destOrd="0" presId="urn:microsoft.com/office/officeart/2005/8/layout/process1"/>
    <dgm:cxn modelId="{1829FA65-272D-4321-881E-EA1B4E328D5C}" type="presOf" srcId="{8D1271ED-F917-4690-8CE1-A5969F557FFF}" destId="{39CF5AA3-11B2-4786-831A-13152FE8CBCD}" srcOrd="0" destOrd="0" presId="urn:microsoft.com/office/officeart/2005/8/layout/process1"/>
    <dgm:cxn modelId="{61560B39-8BC8-4424-9426-928D25F68BEE}" type="presOf" srcId="{9C43DEAD-1F93-49E2-BE3A-3C8AF94185FA}" destId="{1B525FCD-EE15-4469-9C7A-B640BF95EAA4}" srcOrd="0" destOrd="0" presId="urn:microsoft.com/office/officeart/2005/8/layout/process1"/>
    <dgm:cxn modelId="{F3098ACB-9FEC-48D8-ADE7-FE50499805BF}" srcId="{8D1271ED-F917-4690-8CE1-A5969F557FFF}" destId="{871FBE69-8197-450D-9775-FEF1AE878746}" srcOrd="0" destOrd="0" parTransId="{8A3B4F8D-EAD6-415B-B3BD-5ADBD8B70D69}" sibTransId="{9C43DEAD-1F93-49E2-BE3A-3C8AF94185FA}"/>
    <dgm:cxn modelId="{A41967E5-41E2-423B-9B0F-2B49F91630A1}" type="presOf" srcId="{F13ADCB4-0CBD-4868-B6C7-EE4501D7D4D6}" destId="{4C243188-1083-435B-A363-860ABF6B739D}" srcOrd="0" destOrd="0" presId="urn:microsoft.com/office/officeart/2005/8/layout/process1"/>
    <dgm:cxn modelId="{1C6003CE-652E-4B02-9CF3-BA61DD1AF715}" type="presOf" srcId="{871FBE69-8197-450D-9775-FEF1AE878746}" destId="{C289D7AC-A739-43C5-98D0-EB40326F7791}" srcOrd="0" destOrd="0" presId="urn:microsoft.com/office/officeart/2005/8/layout/process1"/>
    <dgm:cxn modelId="{3764B01D-9C91-4E1B-8828-E094BE928299}" srcId="{8D1271ED-F917-4690-8CE1-A5969F557FFF}" destId="{F13ADCB4-0CBD-4868-B6C7-EE4501D7D4D6}" srcOrd="1" destOrd="0" parTransId="{C1EBB952-F8C1-4BDB-957E-2ECFFF2610CE}" sibTransId="{FCCF1365-F994-4764-BE3F-7789BB4D6A19}"/>
    <dgm:cxn modelId="{09E043EF-C108-41B2-B94E-631DEF2FBE1A}" type="presParOf" srcId="{39CF5AA3-11B2-4786-831A-13152FE8CBCD}" destId="{C289D7AC-A739-43C5-98D0-EB40326F7791}" srcOrd="0" destOrd="0" presId="urn:microsoft.com/office/officeart/2005/8/layout/process1"/>
    <dgm:cxn modelId="{F738B668-EC7C-426C-B18F-CB8C99F80F40}" type="presParOf" srcId="{39CF5AA3-11B2-4786-831A-13152FE8CBCD}" destId="{1B525FCD-EE15-4469-9C7A-B640BF95EAA4}" srcOrd="1" destOrd="0" presId="urn:microsoft.com/office/officeart/2005/8/layout/process1"/>
    <dgm:cxn modelId="{8E7BA623-8C53-45D7-8BBC-176AA3BFE6D0}" type="presParOf" srcId="{1B525FCD-EE15-4469-9C7A-B640BF95EAA4}" destId="{54DFA4E3-1349-45C2-A7D9-5B09993560E4}" srcOrd="0" destOrd="0" presId="urn:microsoft.com/office/officeart/2005/8/layout/process1"/>
    <dgm:cxn modelId="{C3F64C8E-B477-4F65-BECC-6E8967E538E3}" type="presParOf" srcId="{39CF5AA3-11B2-4786-831A-13152FE8CBCD}" destId="{4C243188-1083-435B-A363-860ABF6B739D}"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E615C90-CF2A-4433-9D67-5F2BCDEAE818}">
      <dsp:nvSpPr>
        <dsp:cNvPr id="0" name=""/>
        <dsp:cNvSpPr/>
      </dsp:nvSpPr>
      <dsp:spPr>
        <a:xfrm>
          <a:off x="1309" y="711059"/>
          <a:ext cx="2428526" cy="105770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t>预缴时不享受，在年度汇缴时享受</a:t>
          </a:r>
          <a:endParaRPr lang="zh-CN" altLang="en-US" sz="2000" kern="1200" dirty="0"/>
        </a:p>
      </dsp:txBody>
      <dsp:txXfrm>
        <a:off x="1309" y="711059"/>
        <a:ext cx="2428526" cy="1057705"/>
      </dsp:txXfrm>
    </dsp:sp>
    <dsp:sp modelId="{2AAB30FB-E9FD-4DFB-BD3A-92C9ED94F9EB}">
      <dsp:nvSpPr>
        <dsp:cNvPr id="0" name=""/>
        <dsp:cNvSpPr/>
      </dsp:nvSpPr>
      <dsp:spPr>
        <a:xfrm>
          <a:off x="2606120" y="1021319"/>
          <a:ext cx="373722" cy="43718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CN" altLang="en-US" sz="1600" kern="1200"/>
        </a:p>
      </dsp:txBody>
      <dsp:txXfrm>
        <a:off x="2606120" y="1021319"/>
        <a:ext cx="373722" cy="437184"/>
      </dsp:txXfrm>
    </dsp:sp>
    <dsp:sp modelId="{ACEF0855-2D30-4F52-BE47-6D8BC439D4BD}">
      <dsp:nvSpPr>
        <dsp:cNvPr id="0" name=""/>
        <dsp:cNvSpPr/>
      </dsp:nvSpPr>
      <dsp:spPr>
        <a:xfrm>
          <a:off x="3134972" y="711059"/>
          <a:ext cx="1762842" cy="105770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t>享受上半年两季度</a:t>
          </a:r>
          <a:endParaRPr lang="zh-CN" altLang="en-US" sz="2000" kern="1200" dirty="0"/>
        </a:p>
      </dsp:txBody>
      <dsp:txXfrm>
        <a:off x="3134972" y="711059"/>
        <a:ext cx="1762842" cy="1057705"/>
      </dsp:txXfrm>
    </dsp:sp>
    <dsp:sp modelId="{5FA32F02-3C5D-43BC-B065-B108D898E6F7}">
      <dsp:nvSpPr>
        <dsp:cNvPr id="0" name=""/>
        <dsp:cNvSpPr/>
      </dsp:nvSpPr>
      <dsp:spPr>
        <a:xfrm>
          <a:off x="5074099" y="1021319"/>
          <a:ext cx="373722" cy="437184"/>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CN" altLang="en-US" sz="1600" kern="1200"/>
        </a:p>
      </dsp:txBody>
      <dsp:txXfrm>
        <a:off x="5074099" y="1021319"/>
        <a:ext cx="373722" cy="437184"/>
      </dsp:txXfrm>
    </dsp:sp>
    <dsp:sp modelId="{8A015E4A-3682-4E2D-9E87-4BCDB9DC309E}">
      <dsp:nvSpPr>
        <dsp:cNvPr id="0" name=""/>
        <dsp:cNvSpPr/>
      </dsp:nvSpPr>
      <dsp:spPr>
        <a:xfrm>
          <a:off x="5602952" y="711059"/>
          <a:ext cx="1956578" cy="105770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zh-CN" altLang="en-US" sz="2000" kern="1200" dirty="0" smtClean="0"/>
            <a:t>享受前三季度</a:t>
          </a:r>
          <a:endParaRPr lang="zh-CN" altLang="en-US" sz="2000" kern="1200" dirty="0"/>
        </a:p>
      </dsp:txBody>
      <dsp:txXfrm>
        <a:off x="5602952" y="711059"/>
        <a:ext cx="1956578" cy="105770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A06911-B982-4D52-BF6C-ECCCA7ECA39F}">
      <dsp:nvSpPr>
        <dsp:cNvPr id="0" name=""/>
        <dsp:cNvSpPr/>
      </dsp:nvSpPr>
      <dsp:spPr>
        <a:xfrm>
          <a:off x="0" y="2597"/>
          <a:ext cx="3672408" cy="17883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altLang="zh-CN" sz="2400" kern="1200" dirty="0" smtClean="0"/>
            <a:t>a)</a:t>
          </a:r>
          <a:r>
            <a:rPr lang="zh-CN" altLang="en-US" sz="2400" kern="1200" dirty="0" smtClean="0"/>
            <a:t>六大类费用的各项明细信息</a:t>
          </a:r>
          <a:endParaRPr lang="en-US" altLang="zh-CN" sz="2400" kern="1200" dirty="0" smtClean="0"/>
        </a:p>
        <a:p>
          <a:pPr lvl="0" algn="ctr" defTabSz="1066800">
            <a:lnSpc>
              <a:spcPct val="90000"/>
            </a:lnSpc>
            <a:spcBef>
              <a:spcPct val="0"/>
            </a:spcBef>
            <a:spcAft>
              <a:spcPct val="35000"/>
            </a:spcAft>
          </a:pPr>
          <a:r>
            <a:rPr lang="en-US" altLang="zh-CN" sz="2400" kern="1200" dirty="0" smtClean="0"/>
            <a:t>b)</a:t>
          </a:r>
          <a:r>
            <a:rPr lang="zh-CN" altLang="en-US" sz="2400" kern="1200" dirty="0" smtClean="0"/>
            <a:t>借、贷方金额等会计信息</a:t>
          </a:r>
          <a:endParaRPr lang="zh-CN" altLang="en-US" sz="2400" kern="1200" dirty="0"/>
        </a:p>
      </dsp:txBody>
      <dsp:txXfrm>
        <a:off x="0" y="2597"/>
        <a:ext cx="3672408" cy="1788357"/>
      </dsp:txXfrm>
    </dsp:sp>
    <dsp:sp modelId="{763630C4-56FC-43F3-B5CC-64B010911EDA}">
      <dsp:nvSpPr>
        <dsp:cNvPr id="0" name=""/>
        <dsp:cNvSpPr/>
      </dsp:nvSpPr>
      <dsp:spPr>
        <a:xfrm rot="5409261">
          <a:off x="1417716" y="1837243"/>
          <a:ext cx="829178" cy="10129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89100">
            <a:lnSpc>
              <a:spcPct val="90000"/>
            </a:lnSpc>
            <a:spcBef>
              <a:spcPct val="0"/>
            </a:spcBef>
            <a:spcAft>
              <a:spcPct val="35000"/>
            </a:spcAft>
          </a:pPr>
          <a:endParaRPr lang="zh-CN" altLang="en-US" sz="3800" kern="1200"/>
        </a:p>
      </dsp:txBody>
      <dsp:txXfrm rot="5409261">
        <a:off x="1417716" y="1837243"/>
        <a:ext cx="829178" cy="1012991"/>
      </dsp:txXfrm>
    </dsp:sp>
    <dsp:sp modelId="{D7A91E69-9D4A-4ACF-B30F-81C98BCDD00B}">
      <dsp:nvSpPr>
        <dsp:cNvPr id="0" name=""/>
        <dsp:cNvSpPr/>
      </dsp:nvSpPr>
      <dsp:spPr>
        <a:xfrm>
          <a:off x="353104" y="2896522"/>
          <a:ext cx="2952534" cy="10728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kern="1200" dirty="0" smtClean="0"/>
            <a:t>六大类费用合计</a:t>
          </a:r>
          <a:endParaRPr lang="zh-CN" altLang="en-US" sz="2400" kern="1200" dirty="0"/>
        </a:p>
      </dsp:txBody>
      <dsp:txXfrm>
        <a:off x="353104" y="2896522"/>
        <a:ext cx="2952534" cy="107289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89D7AC-A739-43C5-98D0-EB40326F7791}">
      <dsp:nvSpPr>
        <dsp:cNvPr id="0" name=""/>
        <dsp:cNvSpPr/>
      </dsp:nvSpPr>
      <dsp:spPr>
        <a:xfrm>
          <a:off x="776" y="374787"/>
          <a:ext cx="3288294" cy="7625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CN" altLang="en-US" sz="1900" b="1" kern="1200" dirty="0" smtClean="0"/>
            <a:t>每一研发项目分别计算限额</a:t>
          </a:r>
          <a:endParaRPr lang="zh-CN" altLang="en-US" sz="1900" b="1" kern="1200" dirty="0"/>
        </a:p>
      </dsp:txBody>
      <dsp:txXfrm>
        <a:off x="776" y="374787"/>
        <a:ext cx="3288294" cy="762592"/>
      </dsp:txXfrm>
    </dsp:sp>
    <dsp:sp modelId="{1B525FCD-EE15-4469-9C7A-B640BF95EAA4}">
      <dsp:nvSpPr>
        <dsp:cNvPr id="0" name=""/>
        <dsp:cNvSpPr/>
      </dsp:nvSpPr>
      <dsp:spPr>
        <a:xfrm>
          <a:off x="3574930" y="401618"/>
          <a:ext cx="606021" cy="70893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zh-CN" altLang="en-US" sz="1500" kern="1200"/>
        </a:p>
      </dsp:txBody>
      <dsp:txXfrm>
        <a:off x="3574930" y="401618"/>
        <a:ext cx="606021" cy="708930"/>
      </dsp:txXfrm>
    </dsp:sp>
    <dsp:sp modelId="{4C243188-1083-435B-A363-860ABF6B739D}">
      <dsp:nvSpPr>
        <dsp:cNvPr id="0" name=""/>
        <dsp:cNvSpPr/>
      </dsp:nvSpPr>
      <dsp:spPr>
        <a:xfrm>
          <a:off x="4432507" y="355904"/>
          <a:ext cx="3199563" cy="8003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zh-CN" altLang="en-US" sz="1900" b="1" kern="1200" dirty="0" smtClean="0"/>
            <a:t>全部研发项目统一计算限额</a:t>
          </a:r>
          <a:endParaRPr lang="zh-CN" altLang="en-US" sz="1900" b="1" kern="1200" dirty="0"/>
        </a:p>
      </dsp:txBody>
      <dsp:txXfrm>
        <a:off x="4432507" y="355904"/>
        <a:ext cx="3199563" cy="80035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0C913308-F349-4B6D-A68A-DD1791B4A57B}" type="slidenum">
              <a:rPr lang="zh-CN" altLang="en-US" smtClean="0"/>
              <a:pPr/>
              <a:t>‹#›</a:t>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2021/9/28</a:t>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0820CF-B880-4189-942D-D702A7CBA730}" type="datetimeFigureOut">
              <a:rPr lang="zh-CN" altLang="en-US" smtClean="0"/>
              <a:pPr/>
              <a:t>2021/9/28</a:t>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mp.weixin.qq.com/s?__biz=MjM5ODY5NDY4MQ==&amp;mid=2654620091&amp;idx=1&amp;sn=2bdeb959e72e2c2882515fdb219a5286&amp;chksm=bd0833cd8a7fbadbee2ebe61c249c3ab59e3235f474bc413bcb7fa11f58bb8f3bfa48446b370&amp;scene=21#wechat_redirec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lstStyle/>
          <a:p>
            <a:endParaRPr lang="en-US" altLang="zh-CN" dirty="0" smtClean="0"/>
          </a:p>
          <a:p>
            <a:r>
              <a:rPr lang="zh-CN" altLang="en-US" sz="2400" dirty="0" smtClean="0"/>
              <a:t>国家税务总局公告</a:t>
            </a:r>
            <a:r>
              <a:rPr lang="en-US" altLang="zh-CN" sz="2400" dirty="0" smtClean="0"/>
              <a:t>2021</a:t>
            </a:r>
            <a:r>
              <a:rPr lang="zh-CN" altLang="en-US" sz="2400" dirty="0" smtClean="0"/>
              <a:t>年第</a:t>
            </a:r>
            <a:r>
              <a:rPr lang="en-US" altLang="zh-CN" sz="2400" dirty="0" smtClean="0"/>
              <a:t>28</a:t>
            </a:r>
            <a:r>
              <a:rPr lang="zh-CN" altLang="en-US" sz="2400" dirty="0" smtClean="0"/>
              <a:t>号 </a:t>
            </a:r>
            <a:endParaRPr lang="zh-CN" altLang="en-US" sz="2400" dirty="0"/>
          </a:p>
        </p:txBody>
      </p:sp>
      <p:sp>
        <p:nvSpPr>
          <p:cNvPr id="2" name="标题 1"/>
          <p:cNvSpPr>
            <a:spLocks noGrp="1"/>
          </p:cNvSpPr>
          <p:nvPr>
            <p:ph type="ctrTitle"/>
          </p:nvPr>
        </p:nvSpPr>
        <p:spPr/>
        <p:txBody>
          <a:bodyPr/>
          <a:lstStyle/>
          <a:p>
            <a:r>
              <a:rPr lang="zh-CN" altLang="en-US" dirty="0" smtClean="0"/>
              <a:t>研发费用加计扣除新政培训</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1412776"/>
            <a:ext cx="4449688" cy="4032448"/>
          </a:xfrm>
        </p:spPr>
        <p:txBody>
          <a:bodyPr>
            <a:normAutofit/>
          </a:bodyPr>
          <a:lstStyle/>
          <a:p>
            <a:endParaRPr lang="zh-CN" altLang="en-US" dirty="0"/>
          </a:p>
        </p:txBody>
      </p:sp>
      <p:pic>
        <p:nvPicPr>
          <p:cNvPr id="1027" name="Picture 3"/>
          <p:cNvPicPr>
            <a:picLocks noGrp="1" noChangeAspect="1" noChangeArrowheads="1"/>
          </p:cNvPicPr>
          <p:nvPr>
            <p:ph sz="quarter" idx="1"/>
          </p:nvPr>
        </p:nvPicPr>
        <p:blipFill>
          <a:blip r:embed="rId2" cstate="print"/>
          <a:srcRect/>
          <a:stretch>
            <a:fillRect/>
          </a:stretch>
        </p:blipFill>
        <p:spPr bwMode="auto">
          <a:xfrm>
            <a:off x="0" y="548680"/>
            <a:ext cx="9144000" cy="55446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74638"/>
            <a:ext cx="8147248" cy="1143000"/>
          </a:xfrm>
        </p:spPr>
        <p:txBody>
          <a:bodyPr>
            <a:normAutofit/>
          </a:bodyPr>
          <a:lstStyle/>
          <a:p>
            <a:r>
              <a:rPr lang="en-US" altLang="zh-CN" sz="3200" b="1" dirty="0" smtClean="0">
                <a:solidFill>
                  <a:schemeClr val="accent1"/>
                </a:solidFill>
              </a:rPr>
              <a:t>2.</a:t>
            </a:r>
            <a:r>
              <a:rPr lang="zh-CN" altLang="en-US" sz="3200" b="1" dirty="0" smtClean="0">
                <a:solidFill>
                  <a:schemeClr val="accent1"/>
                </a:solidFill>
              </a:rPr>
              <a:t>辅助账样式简化</a:t>
            </a:r>
            <a:endParaRPr lang="zh-CN" altLang="en-US" sz="3200" dirty="0"/>
          </a:p>
        </p:txBody>
      </p:sp>
      <p:sp>
        <p:nvSpPr>
          <p:cNvPr id="3" name="内容占位符 2"/>
          <p:cNvSpPr>
            <a:spLocks noGrp="1"/>
          </p:cNvSpPr>
          <p:nvPr>
            <p:ph sz="quarter" idx="1"/>
          </p:nvPr>
        </p:nvSpPr>
        <p:spPr>
          <a:xfrm>
            <a:off x="251520" y="1556792"/>
            <a:ext cx="8435280" cy="3168352"/>
          </a:xfrm>
        </p:spPr>
        <p:txBody>
          <a:bodyPr>
            <a:normAutofit/>
          </a:bodyPr>
          <a:lstStyle/>
          <a:p>
            <a:pPr indent="274320"/>
            <a:r>
              <a:rPr lang="zh-CN" altLang="en-US" sz="2400" dirty="0" smtClean="0"/>
              <a:t>　　</a:t>
            </a:r>
          </a:p>
          <a:p>
            <a:pPr indent="274320"/>
            <a:r>
              <a:rPr lang="zh-CN" altLang="en-US" sz="2400" b="1" dirty="0" smtClean="0"/>
              <a:t>　三是调整优化操作口径。</a:t>
            </a:r>
            <a:r>
              <a:rPr lang="en-US" altLang="zh-CN" sz="2400" dirty="0" smtClean="0"/>
              <a:t>2015</a:t>
            </a:r>
            <a:r>
              <a:rPr lang="zh-CN" altLang="en-US" sz="2400" dirty="0" smtClean="0"/>
              <a:t>版研发支出辅助账样式未体现</a:t>
            </a:r>
            <a:r>
              <a:rPr lang="en-US" altLang="zh-CN" sz="2400" dirty="0" smtClean="0"/>
              <a:t>2015</a:t>
            </a:r>
            <a:r>
              <a:rPr lang="zh-CN" altLang="en-US" sz="2400" dirty="0" smtClean="0"/>
              <a:t>年之后的政策变化情况，如未明确委托境外研发费用的填写要求，企业需自行调整样式或分析填报。</a:t>
            </a:r>
            <a:r>
              <a:rPr lang="en-US" altLang="zh-CN" sz="2400" dirty="0" smtClean="0"/>
              <a:t>2021</a:t>
            </a:r>
            <a:r>
              <a:rPr lang="zh-CN" altLang="en-US" sz="2400" dirty="0" smtClean="0"/>
              <a:t>版研发支出辅助账样式，充分考虑了税收政策的调整情况，</a:t>
            </a:r>
            <a:r>
              <a:rPr lang="zh-CN" altLang="en-US" sz="2400" b="1" dirty="0" smtClean="0"/>
              <a:t>增加了委托境外研发的相关列次</a:t>
            </a:r>
            <a:r>
              <a:rPr lang="zh-CN" altLang="en-US" sz="2400" dirty="0" smtClean="0"/>
              <a:t>，体现其他相关费用限额的计算方法的调整。</a:t>
            </a:r>
            <a:r>
              <a:rPr lang="en-US" altLang="zh-CN" sz="2400" dirty="0" smtClean="0"/>
              <a:t>《</a:t>
            </a:r>
            <a:r>
              <a:rPr lang="zh-CN" altLang="en-US" sz="2400" dirty="0" smtClean="0"/>
              <a:t>公告</a:t>
            </a:r>
            <a:r>
              <a:rPr lang="en-US" altLang="zh-CN" sz="2400" dirty="0" smtClean="0"/>
              <a:t>》</a:t>
            </a:r>
            <a:r>
              <a:rPr lang="zh-CN" altLang="en-US" sz="2400" dirty="0" smtClean="0"/>
              <a:t>还对填写口径进行了详细说明，便于纳税人准确归集核算。</a:t>
            </a:r>
          </a:p>
          <a:p>
            <a:endParaRPr lang="zh-CN" alt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74638"/>
            <a:ext cx="8291264" cy="1143000"/>
          </a:xfrm>
        </p:spPr>
        <p:txBody>
          <a:bodyPr>
            <a:normAutofit/>
          </a:bodyPr>
          <a:lstStyle/>
          <a:p>
            <a:r>
              <a:rPr lang="en-US" altLang="zh-CN" sz="3200" b="1" dirty="0" smtClean="0">
                <a:solidFill>
                  <a:schemeClr val="accent1"/>
                </a:solidFill>
              </a:rPr>
              <a:t>3.</a:t>
            </a:r>
            <a:r>
              <a:rPr lang="zh-CN" altLang="en-US" sz="3200" b="1" dirty="0" smtClean="0">
                <a:solidFill>
                  <a:schemeClr val="accent1"/>
                </a:solidFill>
              </a:rPr>
              <a:t>调整其他相关费用限额计算方法</a:t>
            </a:r>
            <a:endParaRPr lang="zh-CN" altLang="en-US" sz="3200" dirty="0">
              <a:solidFill>
                <a:schemeClr val="accent1"/>
              </a:solidFill>
            </a:endParaRPr>
          </a:p>
        </p:txBody>
      </p:sp>
      <p:sp>
        <p:nvSpPr>
          <p:cNvPr id="3" name="内容占位符 2"/>
          <p:cNvSpPr>
            <a:spLocks noGrp="1"/>
          </p:cNvSpPr>
          <p:nvPr>
            <p:ph sz="quarter" idx="1"/>
          </p:nvPr>
        </p:nvSpPr>
        <p:spPr>
          <a:xfrm>
            <a:off x="323528" y="1988840"/>
            <a:ext cx="8363272" cy="2448272"/>
          </a:xfrm>
        </p:spPr>
        <p:txBody>
          <a:bodyPr>
            <a:normAutofit/>
          </a:bodyPr>
          <a:lstStyle/>
          <a:p>
            <a:pPr marL="144000" indent="274320">
              <a:buNone/>
            </a:pPr>
            <a:r>
              <a:rPr lang="zh-CN" altLang="en-US" sz="2400" dirty="0" smtClean="0"/>
              <a:t>   企业在一个纳税年度内同时开展多项研发活动的，由原来按照每一研发项目分别计算“其他相关费用”限额，改为统一计算全部研发项目“其他相关费用”限额，简化了计算方法，允许多个项目“其他相关费用”限额调剂使用，总体上提高了可加计扣除的金额，让企业最大限度享受优惠政策。</a:t>
            </a:r>
          </a:p>
        </p:txBody>
      </p:sp>
      <p:graphicFrame>
        <p:nvGraphicFramePr>
          <p:cNvPr id="4" name="图示 3"/>
          <p:cNvGraphicFramePr/>
          <p:nvPr/>
        </p:nvGraphicFramePr>
        <p:xfrm>
          <a:off x="827584" y="4365104"/>
          <a:ext cx="7632848" cy="1512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74638"/>
            <a:ext cx="8147248" cy="1858218"/>
          </a:xfrm>
        </p:spPr>
        <p:txBody>
          <a:bodyPr>
            <a:noAutofit/>
          </a:bodyPr>
          <a:lstStyle/>
          <a:p>
            <a:r>
              <a:rPr lang="zh-CN" altLang="en-US" sz="2800" b="1" dirty="0" smtClean="0">
                <a:solidFill>
                  <a:schemeClr val="accent1"/>
                </a:solidFill>
                <a:latin typeface="+mn-ea"/>
                <a:ea typeface="+mn-ea"/>
              </a:rPr>
              <a:t>举例：</a:t>
            </a:r>
            <a:r>
              <a:rPr lang="zh-CN" altLang="en-US" sz="2800" dirty="0" smtClean="0">
                <a:solidFill>
                  <a:schemeClr val="accent1"/>
                </a:solidFill>
                <a:latin typeface="+mn-ea"/>
                <a:ea typeface="+mn-ea"/>
              </a:rPr>
              <a:t>假设某公司</a:t>
            </a:r>
            <a:r>
              <a:rPr lang="en-US" altLang="zh-CN" sz="2800" dirty="0" smtClean="0">
                <a:solidFill>
                  <a:schemeClr val="accent1"/>
                </a:solidFill>
                <a:latin typeface="+mn-ea"/>
                <a:ea typeface="+mn-ea"/>
              </a:rPr>
              <a:t>2021</a:t>
            </a:r>
            <a:r>
              <a:rPr lang="zh-CN" altLang="en-US" sz="2800" dirty="0" smtClean="0">
                <a:solidFill>
                  <a:schemeClr val="accent1"/>
                </a:solidFill>
                <a:latin typeface="+mn-ea"/>
                <a:ea typeface="+mn-ea"/>
              </a:rPr>
              <a:t>年度有</a:t>
            </a:r>
            <a:r>
              <a:rPr lang="en-US" altLang="zh-CN" sz="2800" dirty="0" smtClean="0">
                <a:solidFill>
                  <a:schemeClr val="accent1"/>
                </a:solidFill>
                <a:latin typeface="+mn-ea"/>
                <a:ea typeface="+mn-ea"/>
              </a:rPr>
              <a:t>A</a:t>
            </a:r>
            <a:r>
              <a:rPr lang="zh-CN" altLang="en-US" sz="2800" dirty="0" smtClean="0">
                <a:solidFill>
                  <a:schemeClr val="accent1"/>
                </a:solidFill>
                <a:latin typeface="+mn-ea"/>
                <a:ea typeface="+mn-ea"/>
              </a:rPr>
              <a:t>和</a:t>
            </a:r>
            <a:r>
              <a:rPr lang="en-US" altLang="zh-CN" sz="2800" dirty="0" smtClean="0">
                <a:solidFill>
                  <a:schemeClr val="accent1"/>
                </a:solidFill>
                <a:latin typeface="+mn-ea"/>
                <a:ea typeface="+mn-ea"/>
              </a:rPr>
              <a:t>B</a:t>
            </a:r>
            <a:r>
              <a:rPr lang="zh-CN" altLang="en-US" sz="2800" dirty="0" smtClean="0">
                <a:solidFill>
                  <a:schemeClr val="accent1"/>
                </a:solidFill>
                <a:latin typeface="+mn-ea"/>
                <a:ea typeface="+mn-ea"/>
              </a:rPr>
              <a:t>两个研发项目。项目</a:t>
            </a:r>
            <a:r>
              <a:rPr lang="en-US" altLang="zh-CN" sz="2800" dirty="0" smtClean="0">
                <a:solidFill>
                  <a:schemeClr val="accent1"/>
                </a:solidFill>
                <a:latin typeface="+mn-ea"/>
                <a:ea typeface="+mn-ea"/>
              </a:rPr>
              <a:t>A</a:t>
            </a:r>
            <a:r>
              <a:rPr lang="zh-CN" altLang="en-US" sz="2800" dirty="0" smtClean="0">
                <a:solidFill>
                  <a:schemeClr val="accent1"/>
                </a:solidFill>
                <a:latin typeface="+mn-ea"/>
                <a:ea typeface="+mn-ea"/>
              </a:rPr>
              <a:t>人员人工等五项费用之和为</a:t>
            </a:r>
            <a:r>
              <a:rPr lang="en-US" altLang="zh-CN" sz="2800" dirty="0" smtClean="0">
                <a:solidFill>
                  <a:schemeClr val="accent1"/>
                </a:solidFill>
                <a:latin typeface="+mn-ea"/>
                <a:ea typeface="+mn-ea"/>
              </a:rPr>
              <a:t>90</a:t>
            </a:r>
            <a:r>
              <a:rPr lang="zh-CN" altLang="en-US" sz="2800" dirty="0" smtClean="0">
                <a:solidFill>
                  <a:schemeClr val="accent1"/>
                </a:solidFill>
                <a:latin typeface="+mn-ea"/>
                <a:ea typeface="+mn-ea"/>
              </a:rPr>
              <a:t>万元，其他相关费用为</a:t>
            </a:r>
            <a:r>
              <a:rPr lang="en-US" altLang="zh-CN" sz="2800" dirty="0" smtClean="0">
                <a:solidFill>
                  <a:schemeClr val="accent1"/>
                </a:solidFill>
                <a:latin typeface="+mn-ea"/>
                <a:ea typeface="+mn-ea"/>
              </a:rPr>
              <a:t>12</a:t>
            </a:r>
            <a:r>
              <a:rPr lang="zh-CN" altLang="en-US" sz="2800" dirty="0" smtClean="0">
                <a:solidFill>
                  <a:schemeClr val="accent1"/>
                </a:solidFill>
                <a:latin typeface="+mn-ea"/>
                <a:ea typeface="+mn-ea"/>
              </a:rPr>
              <a:t>万元；项目</a:t>
            </a:r>
            <a:r>
              <a:rPr lang="en-US" altLang="zh-CN" sz="2800" dirty="0" smtClean="0">
                <a:solidFill>
                  <a:schemeClr val="accent1"/>
                </a:solidFill>
                <a:latin typeface="+mn-ea"/>
                <a:ea typeface="+mn-ea"/>
              </a:rPr>
              <a:t>B</a:t>
            </a:r>
            <a:r>
              <a:rPr lang="zh-CN" altLang="en-US" sz="2800" dirty="0" smtClean="0">
                <a:solidFill>
                  <a:schemeClr val="accent1"/>
                </a:solidFill>
                <a:latin typeface="+mn-ea"/>
                <a:ea typeface="+mn-ea"/>
              </a:rPr>
              <a:t>人员人工等五项费用之和为</a:t>
            </a:r>
            <a:r>
              <a:rPr lang="en-US" altLang="zh-CN" sz="2800" dirty="0" smtClean="0">
                <a:solidFill>
                  <a:schemeClr val="accent1"/>
                </a:solidFill>
                <a:latin typeface="+mn-ea"/>
                <a:ea typeface="+mn-ea"/>
              </a:rPr>
              <a:t>100</a:t>
            </a:r>
            <a:r>
              <a:rPr lang="zh-CN" altLang="en-US" sz="2800" dirty="0" smtClean="0">
                <a:solidFill>
                  <a:schemeClr val="accent1"/>
                </a:solidFill>
                <a:latin typeface="+mn-ea"/>
                <a:ea typeface="+mn-ea"/>
              </a:rPr>
              <a:t>万元，其他相关费用为</a:t>
            </a:r>
            <a:r>
              <a:rPr lang="en-US" altLang="zh-CN" sz="2800" dirty="0" smtClean="0">
                <a:solidFill>
                  <a:schemeClr val="accent1"/>
                </a:solidFill>
                <a:latin typeface="+mn-ea"/>
                <a:ea typeface="+mn-ea"/>
              </a:rPr>
              <a:t>8</a:t>
            </a:r>
            <a:r>
              <a:rPr lang="zh-CN" altLang="en-US" sz="2800" dirty="0" smtClean="0">
                <a:solidFill>
                  <a:schemeClr val="accent1"/>
                </a:solidFill>
                <a:latin typeface="+mn-ea"/>
                <a:ea typeface="+mn-ea"/>
              </a:rPr>
              <a:t>万元。</a:t>
            </a:r>
            <a:endParaRPr lang="zh-CN" altLang="en-US" sz="2800" dirty="0">
              <a:solidFill>
                <a:schemeClr val="accent1"/>
              </a:solidFill>
              <a:latin typeface="+mn-ea"/>
              <a:ea typeface="+mn-ea"/>
            </a:endParaRPr>
          </a:p>
        </p:txBody>
      </p:sp>
      <p:sp>
        <p:nvSpPr>
          <p:cNvPr id="3" name="内容占位符 2"/>
          <p:cNvSpPr>
            <a:spLocks noGrp="1"/>
          </p:cNvSpPr>
          <p:nvPr>
            <p:ph sz="quarter" idx="1"/>
          </p:nvPr>
        </p:nvSpPr>
        <p:spPr>
          <a:xfrm>
            <a:off x="467544" y="1844824"/>
            <a:ext cx="8280920" cy="4752528"/>
          </a:xfrm>
        </p:spPr>
        <p:txBody>
          <a:bodyPr>
            <a:normAutofit fontScale="85000" lnSpcReduction="10000"/>
          </a:bodyPr>
          <a:lstStyle/>
          <a:p>
            <a:pPr marL="144000" indent="274320">
              <a:buNone/>
            </a:pPr>
            <a:endParaRPr lang="zh-CN" altLang="en-US" sz="2800" dirty="0" smtClean="0"/>
          </a:p>
          <a:p>
            <a:pPr marL="144000" indent="274320">
              <a:buNone/>
            </a:pPr>
            <a:r>
              <a:rPr lang="zh-CN" altLang="en-US" sz="2800" dirty="0" smtClean="0"/>
              <a:t>　　（一）按照</a:t>
            </a:r>
            <a:r>
              <a:rPr lang="en-US" altLang="zh-CN" sz="2800" dirty="0" smtClean="0"/>
              <a:t>97</a:t>
            </a:r>
            <a:r>
              <a:rPr lang="zh-CN" altLang="en-US" sz="2800" dirty="0" smtClean="0"/>
              <a:t>号公告的计算方法　</a:t>
            </a:r>
          </a:p>
          <a:p>
            <a:pPr marL="144000" indent="274320">
              <a:buNone/>
            </a:pPr>
            <a:r>
              <a:rPr lang="zh-CN" altLang="en-US" sz="2800" dirty="0" smtClean="0"/>
              <a:t>　　项目</a:t>
            </a:r>
            <a:r>
              <a:rPr lang="en-US" altLang="zh-CN" sz="2800" dirty="0" smtClean="0"/>
              <a:t>A</a:t>
            </a:r>
            <a:r>
              <a:rPr lang="zh-CN" altLang="en-US" sz="2800" dirty="0" smtClean="0"/>
              <a:t>的其他相关费用限额为</a:t>
            </a:r>
            <a:r>
              <a:rPr lang="en-US" altLang="zh-CN" sz="2800" dirty="0" smtClean="0"/>
              <a:t>10</a:t>
            </a:r>
            <a:r>
              <a:rPr lang="zh-CN" altLang="en-US" sz="2800" dirty="0" smtClean="0"/>
              <a:t>万元</a:t>
            </a:r>
            <a:r>
              <a:rPr lang="en-US" altLang="zh-CN" sz="2800" dirty="0" smtClean="0"/>
              <a:t>[90*10%/(1-10%)]</a:t>
            </a:r>
            <a:r>
              <a:rPr lang="zh-CN" altLang="en-US" sz="2800" dirty="0" smtClean="0"/>
              <a:t>，按照孰小原则，可加计扣除的其他相关费用为</a:t>
            </a:r>
            <a:r>
              <a:rPr lang="en-US" altLang="zh-CN" sz="2800" dirty="0" smtClean="0"/>
              <a:t>10</a:t>
            </a:r>
            <a:r>
              <a:rPr lang="zh-CN" altLang="en-US" sz="2800" dirty="0" smtClean="0"/>
              <a:t>万元；项目</a:t>
            </a:r>
            <a:r>
              <a:rPr lang="en-US" altLang="zh-CN" sz="2800" dirty="0" smtClean="0"/>
              <a:t>B</a:t>
            </a:r>
            <a:r>
              <a:rPr lang="zh-CN" altLang="en-US" sz="2800" dirty="0" smtClean="0"/>
              <a:t>的其他相关费用限额为</a:t>
            </a:r>
            <a:r>
              <a:rPr lang="en-US" altLang="zh-CN" sz="2800" dirty="0" smtClean="0"/>
              <a:t>11.11</a:t>
            </a:r>
            <a:r>
              <a:rPr lang="zh-CN" altLang="en-US" sz="2800" dirty="0" smtClean="0"/>
              <a:t>万元</a:t>
            </a:r>
            <a:r>
              <a:rPr lang="en-US" altLang="zh-CN" sz="2800" dirty="0" smtClean="0"/>
              <a:t>[100*10%/(1-10%)]</a:t>
            </a:r>
            <a:r>
              <a:rPr lang="zh-CN" altLang="en-US" sz="2800" dirty="0" smtClean="0"/>
              <a:t>，按照孰小原则，可加计扣除的其他相关费用为</a:t>
            </a:r>
            <a:r>
              <a:rPr lang="en-US" altLang="zh-CN" sz="2800" dirty="0" smtClean="0"/>
              <a:t>8</a:t>
            </a:r>
            <a:r>
              <a:rPr lang="zh-CN" altLang="en-US" sz="2800" dirty="0" smtClean="0"/>
              <a:t>万元。两个项目可加计扣除的其他相关费用合计为</a:t>
            </a:r>
            <a:r>
              <a:rPr lang="en-US" altLang="zh-CN" sz="2800" dirty="0" smtClean="0"/>
              <a:t>18</a:t>
            </a:r>
            <a:r>
              <a:rPr lang="zh-CN" altLang="en-US" sz="2800" dirty="0" smtClean="0"/>
              <a:t>万元。</a:t>
            </a:r>
          </a:p>
          <a:p>
            <a:pPr marL="144000" indent="274320">
              <a:buNone/>
            </a:pPr>
            <a:endParaRPr lang="zh-CN" altLang="en-US" sz="2800" dirty="0" smtClean="0"/>
          </a:p>
          <a:p>
            <a:pPr marL="144000" indent="274320">
              <a:buNone/>
            </a:pPr>
            <a:r>
              <a:rPr lang="zh-CN" altLang="en-US" sz="2800" dirty="0" smtClean="0"/>
              <a:t>　　（二）按</a:t>
            </a:r>
            <a:r>
              <a:rPr lang="zh-CN" altLang="en-US" sz="2800" dirty="0" smtClean="0"/>
              <a:t>照</a:t>
            </a:r>
            <a:r>
              <a:rPr lang="zh-CN" altLang="en-US" sz="2800" dirty="0" smtClean="0"/>
              <a:t>第</a:t>
            </a:r>
            <a:r>
              <a:rPr lang="en-US" altLang="zh-CN" sz="2800" dirty="0" smtClean="0"/>
              <a:t>28</a:t>
            </a:r>
            <a:r>
              <a:rPr lang="zh-CN" altLang="en-US" sz="2800" dirty="0" smtClean="0"/>
              <a:t>号</a:t>
            </a:r>
            <a:r>
              <a:rPr lang="zh-CN" altLang="en-US" sz="2800" dirty="0" smtClean="0"/>
              <a:t>公告明</a:t>
            </a:r>
            <a:r>
              <a:rPr lang="zh-CN" altLang="en-US" sz="2800" dirty="0" smtClean="0"/>
              <a:t>确的计算方法</a:t>
            </a:r>
          </a:p>
          <a:p>
            <a:pPr marL="144000" indent="274320">
              <a:buNone/>
            </a:pPr>
            <a:r>
              <a:rPr lang="zh-CN" altLang="en-US" sz="2800" dirty="0" smtClean="0"/>
              <a:t>　　两个项目的其他相关费用限额为</a:t>
            </a:r>
            <a:r>
              <a:rPr lang="en-US" altLang="zh-CN" sz="2800" dirty="0" smtClean="0"/>
              <a:t>21.11</a:t>
            </a:r>
            <a:r>
              <a:rPr lang="zh-CN" altLang="en-US" sz="2800" dirty="0" smtClean="0"/>
              <a:t>万元</a:t>
            </a:r>
            <a:r>
              <a:rPr lang="en-US" altLang="zh-CN" sz="2800" dirty="0" smtClean="0"/>
              <a:t>[(90</a:t>
            </a:r>
            <a:r>
              <a:rPr lang="zh-CN" altLang="en-US" sz="2800" dirty="0" smtClean="0"/>
              <a:t>＋</a:t>
            </a:r>
            <a:r>
              <a:rPr lang="en-US" altLang="zh-CN" sz="2800" dirty="0" smtClean="0"/>
              <a:t>100)*10%/(1-10%)]</a:t>
            </a:r>
            <a:r>
              <a:rPr lang="zh-CN" altLang="en-US" sz="2800" dirty="0" smtClean="0"/>
              <a:t>，可加计扣除的其他相关费用为</a:t>
            </a:r>
            <a:r>
              <a:rPr lang="en-US" altLang="zh-CN" sz="2800" dirty="0" smtClean="0"/>
              <a:t>20</a:t>
            </a:r>
            <a:r>
              <a:rPr lang="zh-CN" altLang="en-US" sz="2800" dirty="0" smtClean="0"/>
              <a:t>万元（</a:t>
            </a:r>
            <a:r>
              <a:rPr lang="en-US" altLang="zh-CN" sz="2800" dirty="0" smtClean="0"/>
              <a:t>12</a:t>
            </a:r>
            <a:r>
              <a:rPr lang="zh-CN" altLang="en-US" sz="2800" dirty="0" smtClean="0"/>
              <a:t>＋</a:t>
            </a:r>
            <a:r>
              <a:rPr lang="en-US" altLang="zh-CN" sz="2800" dirty="0" smtClean="0"/>
              <a:t>8</a:t>
            </a:r>
            <a:r>
              <a:rPr lang="zh-CN" altLang="en-US" sz="2800" dirty="0" smtClean="0"/>
              <a:t>），大于</a:t>
            </a:r>
            <a:r>
              <a:rPr lang="en-US" altLang="zh-CN" sz="2800" dirty="0" smtClean="0"/>
              <a:t>18</a:t>
            </a:r>
            <a:r>
              <a:rPr lang="zh-CN" altLang="en-US" sz="2800" dirty="0" smtClean="0"/>
              <a:t>万元，且仅需计算一次，减轻了工作量</a:t>
            </a:r>
            <a:r>
              <a:rPr lang="zh-CN" altLang="en-US" sz="2800" dirty="0" smtClean="0"/>
              <a:t>。</a:t>
            </a:r>
            <a:endParaRPr lang="zh-CN" altLang="en-US" sz="2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b="1" dirty="0" smtClean="0"/>
              <a:t>三、预缴报表填制方式</a:t>
            </a:r>
            <a:endParaRPr lang="zh-CN" altLang="en-US" b="1" dirty="0"/>
          </a:p>
        </p:txBody>
      </p:sp>
      <p:sp>
        <p:nvSpPr>
          <p:cNvPr id="5" name="文本占位符 4"/>
          <p:cNvSpPr>
            <a:spLocks noGrp="1"/>
          </p:cNvSpPr>
          <p:nvPr>
            <p:ph type="body"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02156.bmp"/>
          <p:cNvPicPr>
            <a:picLocks noChangeAspect="1"/>
          </p:cNvPicPr>
          <p:nvPr/>
        </p:nvPicPr>
        <p:blipFill>
          <a:blip r:embed="rId2" cstate="print"/>
          <a:stretch>
            <a:fillRect/>
          </a:stretch>
        </p:blipFill>
        <p:spPr>
          <a:xfrm>
            <a:off x="0" y="620688"/>
            <a:ext cx="9144000" cy="5616624"/>
          </a:xfrm>
          <a:prstGeom prst="rect">
            <a:avLst/>
          </a:prstGeom>
        </p:spPr>
      </p:pic>
      <p:cxnSp>
        <p:nvCxnSpPr>
          <p:cNvPr id="5" name="直接连接符 4"/>
          <p:cNvCxnSpPr/>
          <p:nvPr/>
        </p:nvCxnSpPr>
        <p:spPr>
          <a:xfrm>
            <a:off x="2483768" y="3212976"/>
            <a:ext cx="15841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7" name="直接连接符 6"/>
          <p:cNvCxnSpPr/>
          <p:nvPr/>
        </p:nvCxnSpPr>
        <p:spPr>
          <a:xfrm>
            <a:off x="2483768" y="3212976"/>
            <a:ext cx="0" cy="288032"/>
          </a:xfrm>
          <a:prstGeom prst="line">
            <a:avLst/>
          </a:prstGeom>
        </p:spPr>
        <p:style>
          <a:lnRef idx="3">
            <a:schemeClr val="accent1"/>
          </a:lnRef>
          <a:fillRef idx="0">
            <a:schemeClr val="accent1"/>
          </a:fillRef>
          <a:effectRef idx="2">
            <a:schemeClr val="accent1"/>
          </a:effectRef>
          <a:fontRef idx="minor">
            <a:schemeClr val="tx1"/>
          </a:fontRef>
        </p:style>
      </p:cxnSp>
      <p:cxnSp>
        <p:nvCxnSpPr>
          <p:cNvPr id="9" name="直接连接符 8"/>
          <p:cNvCxnSpPr/>
          <p:nvPr/>
        </p:nvCxnSpPr>
        <p:spPr>
          <a:xfrm>
            <a:off x="2483768" y="3501008"/>
            <a:ext cx="15841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1" name="直接连接符 10"/>
          <p:cNvCxnSpPr/>
          <p:nvPr/>
        </p:nvCxnSpPr>
        <p:spPr>
          <a:xfrm flipV="1">
            <a:off x="4067944" y="3212976"/>
            <a:ext cx="0" cy="288032"/>
          </a:xfrm>
          <a:prstGeom prst="line">
            <a:avLst/>
          </a:prstGeom>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8003232" cy="1440160"/>
          </a:xfrm>
        </p:spPr>
        <p:txBody>
          <a:bodyPr>
            <a:noAutofit/>
          </a:bodyPr>
          <a:lstStyle/>
          <a:p>
            <a:pPr marL="514350" indent="-514350" algn="ctr"/>
            <a:r>
              <a:rPr lang="en-US" altLang="zh-CN" sz="3200" b="1" dirty="0" smtClean="0">
                <a:solidFill>
                  <a:schemeClr val="accent1"/>
                </a:solidFill>
              </a:rPr>
              <a:t>10</a:t>
            </a:r>
            <a:r>
              <a:rPr lang="zh-CN" altLang="en-US" sz="3200" b="1" dirty="0" smtClean="0">
                <a:solidFill>
                  <a:schemeClr val="accent1"/>
                </a:solidFill>
              </a:rPr>
              <a:t>月份申报期享受研发费用加计扣除政策 需要准备的材料</a:t>
            </a:r>
            <a:endParaRPr lang="zh-CN" altLang="en-US" sz="3200" b="1" dirty="0">
              <a:solidFill>
                <a:schemeClr val="accent1"/>
              </a:solidFill>
            </a:endParaRPr>
          </a:p>
        </p:txBody>
      </p:sp>
      <p:sp>
        <p:nvSpPr>
          <p:cNvPr id="3" name="内容占位符 2"/>
          <p:cNvSpPr>
            <a:spLocks noGrp="1"/>
          </p:cNvSpPr>
          <p:nvPr>
            <p:ph sz="quarter" idx="1"/>
          </p:nvPr>
        </p:nvSpPr>
        <p:spPr>
          <a:xfrm>
            <a:off x="467544" y="2420888"/>
            <a:ext cx="8219256" cy="3598912"/>
          </a:xfrm>
        </p:spPr>
        <p:txBody>
          <a:bodyPr>
            <a:normAutofit/>
          </a:bodyPr>
          <a:lstStyle/>
          <a:p>
            <a:pPr marL="144000" indent="274320">
              <a:buNone/>
            </a:pPr>
            <a:r>
              <a:rPr lang="zh-CN" altLang="en-US" sz="2400" dirty="0" smtClean="0"/>
              <a:t>   企业享受研发费用加计扣除政策采取“真实发生、自行判别、申报享受、相关资料留存备查”的办理方式，由企业依据实际发生的研发费用支出，自行计算加计扣除金额，填报</a:t>
            </a:r>
            <a:r>
              <a:rPr lang="en-US" altLang="zh-CN" sz="2400" dirty="0" smtClean="0"/>
              <a:t>《</a:t>
            </a:r>
            <a:r>
              <a:rPr lang="zh-CN" altLang="en-US" sz="2400" dirty="0" smtClean="0"/>
              <a:t>中华人民共和国企业所得税月（季）度预缴纳税申报表（</a:t>
            </a:r>
            <a:r>
              <a:rPr lang="en-US" altLang="zh-CN" sz="2400" dirty="0" smtClean="0"/>
              <a:t>A</a:t>
            </a:r>
            <a:r>
              <a:rPr lang="zh-CN" altLang="en-US" sz="2400" dirty="0" smtClean="0"/>
              <a:t>类）</a:t>
            </a:r>
            <a:r>
              <a:rPr lang="en-US" altLang="zh-CN" sz="2400" dirty="0" smtClean="0"/>
              <a:t>》</a:t>
            </a:r>
            <a:r>
              <a:rPr lang="zh-CN" altLang="en-US" sz="2400" dirty="0" smtClean="0"/>
              <a:t>享受税收优惠，并根据享受加计扣除优惠的研发费用情况（前三季度）填写</a:t>
            </a:r>
            <a:r>
              <a:rPr lang="en-US" altLang="zh-CN" sz="2400" dirty="0" smtClean="0"/>
              <a:t>《</a:t>
            </a:r>
            <a:r>
              <a:rPr lang="zh-CN" altLang="en-US" sz="2400" dirty="0" smtClean="0"/>
              <a:t>研发费用加计扣除优惠明细表</a:t>
            </a:r>
            <a:r>
              <a:rPr lang="en-US" altLang="zh-CN" sz="2400" dirty="0" smtClean="0"/>
              <a:t>》</a:t>
            </a:r>
            <a:r>
              <a:rPr lang="zh-CN" altLang="en-US" sz="2400" dirty="0" smtClean="0"/>
              <a:t>（</a:t>
            </a:r>
            <a:r>
              <a:rPr lang="en-US" altLang="zh-CN" sz="2400" dirty="0" smtClean="0"/>
              <a:t>A107012</a:t>
            </a:r>
            <a:r>
              <a:rPr lang="zh-CN" altLang="en-US" sz="2400" dirty="0" smtClean="0"/>
              <a:t>）。</a:t>
            </a:r>
            <a:r>
              <a:rPr lang="en-US" altLang="zh-CN" sz="2400" dirty="0" smtClean="0"/>
              <a:t>《</a:t>
            </a:r>
            <a:r>
              <a:rPr lang="zh-CN" altLang="en-US" sz="2400" dirty="0" smtClean="0"/>
              <a:t>研发费用加计扣除优惠明细表</a:t>
            </a:r>
            <a:r>
              <a:rPr lang="en-US" altLang="zh-CN" sz="2400" dirty="0" smtClean="0"/>
              <a:t>》</a:t>
            </a:r>
            <a:r>
              <a:rPr lang="zh-CN" altLang="en-US" sz="2400" dirty="0" smtClean="0"/>
              <a:t>（</a:t>
            </a:r>
            <a:r>
              <a:rPr lang="en-US" altLang="zh-CN" sz="2400" dirty="0" smtClean="0"/>
              <a:t>A107012</a:t>
            </a:r>
            <a:r>
              <a:rPr lang="zh-CN" altLang="en-US" sz="2400" dirty="0" smtClean="0"/>
              <a:t>）与政策规定的其他资料一并留存备查。</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四、问答解读</a:t>
            </a:r>
            <a:endParaRPr lang="zh-CN" altLang="en-US" b="1" dirty="0"/>
          </a:p>
        </p:txBody>
      </p:sp>
      <p:sp>
        <p:nvSpPr>
          <p:cNvPr id="3" name="文本占位符 2"/>
          <p:cNvSpPr>
            <a:spLocks noGrp="1"/>
          </p:cNvSpPr>
          <p:nvPr>
            <p:ph type="body"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274638"/>
            <a:ext cx="8003232" cy="2146250"/>
          </a:xfrm>
        </p:spPr>
        <p:txBody>
          <a:bodyPr>
            <a:normAutofit/>
          </a:bodyPr>
          <a:lstStyle/>
          <a:p>
            <a:pPr marL="514350" indent="-514350">
              <a:buFont typeface="+mj-lt"/>
              <a:buAutoNum type="arabicPeriod"/>
            </a:pPr>
            <a:r>
              <a:rPr lang="zh-CN" altLang="en-US" sz="2800" b="1" dirty="0" smtClean="0">
                <a:solidFill>
                  <a:schemeClr val="accent1"/>
                </a:solidFill>
              </a:rPr>
              <a:t>我们单位今年前三季度发生了研发费用，是不是在第</a:t>
            </a:r>
            <a:r>
              <a:rPr lang="en-US" altLang="zh-CN" sz="2800" b="1" dirty="0" smtClean="0">
                <a:solidFill>
                  <a:schemeClr val="accent1"/>
                </a:solidFill>
              </a:rPr>
              <a:t>3</a:t>
            </a:r>
            <a:r>
              <a:rPr lang="zh-CN" altLang="en-US" sz="2800" b="1" dirty="0" smtClean="0">
                <a:solidFill>
                  <a:schemeClr val="accent1"/>
                </a:solidFill>
              </a:rPr>
              <a:t>季度预缴时就可以享受加计扣除政策？如果第</a:t>
            </a:r>
            <a:r>
              <a:rPr lang="en-US" altLang="zh-CN" sz="2800" b="1" dirty="0" smtClean="0">
                <a:solidFill>
                  <a:schemeClr val="accent1"/>
                </a:solidFill>
              </a:rPr>
              <a:t>3</a:t>
            </a:r>
            <a:r>
              <a:rPr lang="zh-CN" altLang="en-US" sz="2800" b="1" dirty="0" smtClean="0">
                <a:solidFill>
                  <a:schemeClr val="accent1"/>
                </a:solidFill>
              </a:rPr>
              <a:t>季度预缴时没有享受，以后还可以享受吗？</a:t>
            </a:r>
            <a:endParaRPr lang="zh-CN" altLang="en-US" sz="2800" dirty="0">
              <a:solidFill>
                <a:schemeClr val="accent1"/>
              </a:solidFill>
            </a:endParaRPr>
          </a:p>
        </p:txBody>
      </p:sp>
      <p:sp>
        <p:nvSpPr>
          <p:cNvPr id="3" name="内容占位符 2"/>
          <p:cNvSpPr>
            <a:spLocks noGrp="1"/>
          </p:cNvSpPr>
          <p:nvPr>
            <p:ph sz="quarter" idx="1"/>
          </p:nvPr>
        </p:nvSpPr>
        <p:spPr>
          <a:xfrm>
            <a:off x="467544" y="2564904"/>
            <a:ext cx="8219256" cy="3454896"/>
          </a:xfrm>
        </p:spPr>
        <p:txBody>
          <a:bodyPr>
            <a:normAutofit/>
          </a:bodyPr>
          <a:lstStyle/>
          <a:p>
            <a:pPr marL="144000" indent="274320">
              <a:buNone/>
            </a:pPr>
            <a:r>
              <a:rPr lang="zh-CN" altLang="en-US" sz="2400" b="1" dirty="0" smtClean="0">
                <a:solidFill>
                  <a:schemeClr val="accent1"/>
                </a:solidFill>
              </a:rPr>
              <a:t>答：</a:t>
            </a:r>
            <a:r>
              <a:rPr lang="en-US" altLang="zh-CN" sz="2400" dirty="0" smtClean="0"/>
              <a:t>28</a:t>
            </a:r>
            <a:r>
              <a:rPr lang="zh-CN" altLang="en-US" sz="2400" dirty="0" smtClean="0"/>
              <a:t>号公告规定，企业</a:t>
            </a:r>
            <a:r>
              <a:rPr lang="en-US" altLang="zh-CN" sz="2400" dirty="0" smtClean="0"/>
              <a:t>10</a:t>
            </a:r>
            <a:r>
              <a:rPr lang="zh-CN" altLang="en-US" sz="2400" dirty="0" smtClean="0"/>
              <a:t>月份预缴申报第</a:t>
            </a:r>
            <a:r>
              <a:rPr lang="en-US" altLang="zh-CN" sz="2400" dirty="0" smtClean="0"/>
              <a:t>3</a:t>
            </a:r>
            <a:r>
              <a:rPr lang="zh-CN" altLang="en-US" sz="2400" dirty="0" smtClean="0"/>
              <a:t>季度（按季预缴）或</a:t>
            </a:r>
            <a:r>
              <a:rPr lang="en-US" altLang="zh-CN" sz="2400" dirty="0" smtClean="0"/>
              <a:t>9</a:t>
            </a:r>
            <a:r>
              <a:rPr lang="zh-CN" altLang="en-US" sz="2400" dirty="0" smtClean="0"/>
              <a:t>月份（按月预缴）企业所得税时，可以自主选择就前三季度研发费用享受加计扣除优惠政策。因此，你单位可以在</a:t>
            </a:r>
            <a:r>
              <a:rPr lang="en-US" altLang="zh-CN" sz="2400" dirty="0" smtClean="0"/>
              <a:t>10</a:t>
            </a:r>
            <a:r>
              <a:rPr lang="zh-CN" altLang="en-US" sz="2400" dirty="0" smtClean="0"/>
              <a:t>月预缴申报第</a:t>
            </a:r>
            <a:r>
              <a:rPr lang="en-US" altLang="zh-CN" sz="2400" dirty="0" smtClean="0"/>
              <a:t>3</a:t>
            </a:r>
            <a:r>
              <a:rPr lang="zh-CN" altLang="en-US" sz="2400" dirty="0" smtClean="0"/>
              <a:t>季度企业所得税时，享受加计扣除政策。　　</a:t>
            </a:r>
          </a:p>
          <a:p>
            <a:pPr marL="144000" indent="274320">
              <a:buNone/>
            </a:pPr>
            <a:r>
              <a:rPr lang="zh-CN" altLang="en-US" sz="2400" dirty="0" smtClean="0"/>
              <a:t>　对</a:t>
            </a:r>
            <a:r>
              <a:rPr lang="en-US" altLang="zh-CN" sz="2400" dirty="0" smtClean="0"/>
              <a:t>2021</a:t>
            </a:r>
            <a:r>
              <a:rPr lang="zh-CN" altLang="en-US" sz="2400" dirty="0" smtClean="0"/>
              <a:t>年</a:t>
            </a:r>
            <a:r>
              <a:rPr lang="en-US" altLang="zh-CN" sz="2400" dirty="0" smtClean="0"/>
              <a:t>10</a:t>
            </a:r>
            <a:r>
              <a:rPr lang="zh-CN" altLang="en-US" sz="2400" dirty="0" smtClean="0"/>
              <a:t>月份预缴申报时未选择享受优惠的，可以在</a:t>
            </a:r>
            <a:r>
              <a:rPr lang="en-US" altLang="zh-CN" sz="2400" dirty="0" smtClean="0"/>
              <a:t>2022</a:t>
            </a:r>
            <a:r>
              <a:rPr lang="zh-CN" altLang="en-US" sz="2400" dirty="0" smtClean="0"/>
              <a:t>年办理</a:t>
            </a:r>
            <a:r>
              <a:rPr lang="en-US" altLang="zh-CN" sz="2400" dirty="0" smtClean="0"/>
              <a:t>2021</a:t>
            </a:r>
            <a:r>
              <a:rPr lang="zh-CN" altLang="en-US" sz="2400" dirty="0" smtClean="0"/>
              <a:t>年度企业所得税汇算清缴时统一享受。</a:t>
            </a:r>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274638"/>
            <a:ext cx="8003232" cy="1426170"/>
          </a:xfrm>
        </p:spPr>
        <p:txBody>
          <a:bodyPr>
            <a:normAutofit/>
          </a:bodyPr>
          <a:lstStyle/>
          <a:p>
            <a:pPr marL="514350" indent="-514350"/>
            <a:r>
              <a:rPr lang="en-US" altLang="zh-CN" sz="2800" b="1" dirty="0" smtClean="0">
                <a:solidFill>
                  <a:schemeClr val="accent1"/>
                </a:solidFill>
              </a:rPr>
              <a:t>2.  </a:t>
            </a:r>
            <a:r>
              <a:rPr lang="zh-CN" altLang="en-US" sz="2800" b="1" dirty="0" smtClean="0">
                <a:solidFill>
                  <a:schemeClr val="accent1"/>
                </a:solidFill>
              </a:rPr>
              <a:t>我公司是一家制造业企业，今年</a:t>
            </a:r>
            <a:r>
              <a:rPr lang="en-US" altLang="zh-CN" sz="2800" b="1" dirty="0" smtClean="0">
                <a:solidFill>
                  <a:schemeClr val="accent1"/>
                </a:solidFill>
              </a:rPr>
              <a:t>10</a:t>
            </a:r>
            <a:r>
              <a:rPr lang="zh-CN" altLang="en-US" sz="2800" b="1" dirty="0" smtClean="0">
                <a:solidFill>
                  <a:schemeClr val="accent1"/>
                </a:solidFill>
              </a:rPr>
              <a:t>月份申报期时，可以按多少比例享受研发费用加计扣除？</a:t>
            </a:r>
            <a:endParaRPr lang="zh-CN" altLang="en-US" sz="2800" b="1" dirty="0">
              <a:solidFill>
                <a:schemeClr val="accent1"/>
              </a:solidFill>
            </a:endParaRPr>
          </a:p>
        </p:txBody>
      </p:sp>
      <p:sp>
        <p:nvSpPr>
          <p:cNvPr id="3" name="内容占位符 2"/>
          <p:cNvSpPr>
            <a:spLocks noGrp="1"/>
          </p:cNvSpPr>
          <p:nvPr>
            <p:ph sz="quarter" idx="1"/>
          </p:nvPr>
        </p:nvSpPr>
        <p:spPr>
          <a:xfrm>
            <a:off x="611560" y="2204864"/>
            <a:ext cx="8075240" cy="3814936"/>
          </a:xfrm>
        </p:spPr>
        <p:txBody>
          <a:bodyPr/>
          <a:lstStyle/>
          <a:p>
            <a:pPr>
              <a:buFont typeface="Wingdings 2"/>
              <a:buNone/>
            </a:pPr>
            <a:r>
              <a:rPr lang="zh-CN" altLang="en-US" b="1" dirty="0" smtClean="0">
                <a:solidFill>
                  <a:schemeClr val="accent1"/>
                </a:solidFill>
              </a:rPr>
              <a:t>答：</a:t>
            </a:r>
            <a:r>
              <a:rPr lang="en-US" altLang="zh-CN" sz="2400" dirty="0" smtClean="0">
                <a:hlinkClick r:id="rId2"/>
              </a:rPr>
              <a:t>《</a:t>
            </a:r>
            <a:r>
              <a:rPr lang="zh-CN" altLang="en-US" sz="2400" dirty="0" smtClean="0">
                <a:hlinkClick r:id="rId2"/>
              </a:rPr>
              <a:t>财政部 税务总局关于进一步完善研发费用税前加计扣除政策的公告</a:t>
            </a:r>
            <a:r>
              <a:rPr lang="en-US" altLang="zh-CN" sz="2400" dirty="0" smtClean="0"/>
              <a:t>》</a:t>
            </a:r>
            <a:r>
              <a:rPr lang="zh-CN" altLang="en-US" sz="2400" dirty="0" smtClean="0"/>
              <a:t>（</a:t>
            </a:r>
            <a:r>
              <a:rPr lang="en-US" altLang="zh-CN" sz="2400" dirty="0" smtClean="0"/>
              <a:t>2021</a:t>
            </a:r>
            <a:r>
              <a:rPr lang="zh-CN" altLang="en-US" sz="2400" dirty="0" smtClean="0"/>
              <a:t>年第</a:t>
            </a:r>
            <a:r>
              <a:rPr lang="en-US" altLang="zh-CN" sz="2400" dirty="0" smtClean="0"/>
              <a:t>13</a:t>
            </a:r>
            <a:r>
              <a:rPr lang="zh-CN" altLang="en-US" sz="2400" dirty="0" smtClean="0"/>
              <a:t>号）将制造业研发费用加计扣除比例提高到</a:t>
            </a:r>
            <a:r>
              <a:rPr lang="en-US" altLang="zh-CN" sz="2400" dirty="0" smtClean="0"/>
              <a:t>100%</a:t>
            </a:r>
            <a:r>
              <a:rPr lang="zh-CN" altLang="en-US" sz="2400" dirty="0" smtClean="0"/>
              <a:t>。制造业企业在今年</a:t>
            </a:r>
            <a:r>
              <a:rPr lang="en-US" altLang="zh-CN" sz="2400" dirty="0" smtClean="0"/>
              <a:t>10</a:t>
            </a:r>
            <a:r>
              <a:rPr lang="zh-CN" altLang="en-US" sz="2400" dirty="0" smtClean="0"/>
              <a:t>月份申报期时，就可按</a:t>
            </a:r>
            <a:r>
              <a:rPr lang="en-US" altLang="zh-CN" sz="2400" dirty="0" smtClean="0"/>
              <a:t>100%</a:t>
            </a:r>
            <a:r>
              <a:rPr lang="zh-CN" altLang="en-US" sz="2400" dirty="0" smtClean="0"/>
              <a:t>比例享受研发费用加计扣除政策。</a:t>
            </a:r>
          </a:p>
          <a:p>
            <a:r>
              <a:rPr lang="zh-CN" altLang="en-US" dirty="0" smtClean="0"/>
              <a:t/>
            </a:r>
            <a:br>
              <a:rPr lang="zh-CN" altLang="en-US" dirty="0" smtClean="0"/>
            </a:b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467389" y="1052736"/>
            <a:ext cx="9611389" cy="49685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994122"/>
          </a:xfrm>
        </p:spPr>
        <p:txBody>
          <a:bodyPr>
            <a:normAutofit/>
          </a:bodyPr>
          <a:lstStyle/>
          <a:p>
            <a:pPr marL="514350" indent="-514350"/>
            <a:r>
              <a:rPr lang="en-US" altLang="zh-CN" sz="2800" b="1" dirty="0" smtClean="0">
                <a:solidFill>
                  <a:schemeClr val="accent1"/>
                </a:solidFill>
              </a:rPr>
              <a:t>3.  </a:t>
            </a:r>
            <a:r>
              <a:rPr lang="zh-CN" altLang="en-US" sz="2800" b="1" dirty="0" smtClean="0">
                <a:solidFill>
                  <a:schemeClr val="accent1"/>
                </a:solidFill>
              </a:rPr>
              <a:t>原来的研发支出辅助账样式还可以用吗</a:t>
            </a:r>
            <a:r>
              <a:rPr lang="en-US" altLang="zh-CN" sz="2800" b="1" dirty="0" smtClean="0">
                <a:solidFill>
                  <a:schemeClr val="accent1"/>
                </a:solidFill>
              </a:rPr>
              <a:t>?</a:t>
            </a:r>
            <a:endParaRPr lang="zh-CN" altLang="en-US" sz="2800" b="1" dirty="0">
              <a:solidFill>
                <a:srgbClr val="00B0F0"/>
              </a:solidFill>
            </a:endParaRPr>
          </a:p>
        </p:txBody>
      </p:sp>
      <p:sp>
        <p:nvSpPr>
          <p:cNvPr id="3" name="内容占位符 2"/>
          <p:cNvSpPr>
            <a:spLocks noGrp="1"/>
          </p:cNvSpPr>
          <p:nvPr>
            <p:ph sz="quarter" idx="1"/>
          </p:nvPr>
        </p:nvSpPr>
        <p:spPr>
          <a:xfrm>
            <a:off x="539552" y="1772816"/>
            <a:ext cx="8147248" cy="4824536"/>
          </a:xfrm>
        </p:spPr>
        <p:txBody>
          <a:bodyPr>
            <a:normAutofit/>
          </a:bodyPr>
          <a:lstStyle/>
          <a:p>
            <a:pPr marL="144000" indent="274320">
              <a:buNone/>
            </a:pPr>
            <a:r>
              <a:rPr lang="zh-CN" altLang="en-US" sz="2400" b="1" dirty="0" smtClean="0">
                <a:solidFill>
                  <a:schemeClr val="accent1"/>
                </a:solidFill>
              </a:rPr>
              <a:t>答</a:t>
            </a:r>
            <a:r>
              <a:rPr lang="zh-CN" altLang="en-US" sz="3200" b="1" dirty="0" smtClean="0">
                <a:solidFill>
                  <a:schemeClr val="accent1"/>
                </a:solidFill>
              </a:rPr>
              <a:t>：</a:t>
            </a:r>
            <a:r>
              <a:rPr lang="zh-CN" altLang="en-US" sz="2400" dirty="0" smtClean="0"/>
              <a:t>研发支出辅助账样式的定位是为企业享受加计扣除政策提供一个参照使用的样本，不强制执行。因此，</a:t>
            </a:r>
            <a:r>
              <a:rPr lang="en-US" altLang="zh-CN" sz="2400" dirty="0" smtClean="0"/>
              <a:t>2021</a:t>
            </a:r>
            <a:r>
              <a:rPr lang="zh-CN" altLang="en-US" sz="2400" dirty="0" smtClean="0"/>
              <a:t>版研发支出辅助账样式发布后，</a:t>
            </a:r>
            <a:r>
              <a:rPr lang="en-US" altLang="zh-CN" sz="2400" dirty="0" smtClean="0"/>
              <a:t>2015</a:t>
            </a:r>
            <a:r>
              <a:rPr lang="zh-CN" altLang="en-US" sz="2400" dirty="0" smtClean="0"/>
              <a:t>版研发支出辅助账样式继续有效。纳税人既可以选择使用</a:t>
            </a:r>
            <a:r>
              <a:rPr lang="en-US" altLang="zh-CN" sz="2400" dirty="0" smtClean="0"/>
              <a:t>2021</a:t>
            </a:r>
            <a:r>
              <a:rPr lang="zh-CN" altLang="en-US" sz="2400" dirty="0" smtClean="0"/>
              <a:t>版研发支出辅助账样式，也可以继续选择</a:t>
            </a:r>
            <a:r>
              <a:rPr lang="en-US" altLang="zh-CN" sz="2400" dirty="0" smtClean="0"/>
              <a:t>2015</a:t>
            </a:r>
            <a:r>
              <a:rPr lang="zh-CN" altLang="en-US" sz="2400" dirty="0" smtClean="0"/>
              <a:t>版研发支出辅助账样式。</a:t>
            </a:r>
          </a:p>
          <a:p>
            <a:pPr marL="144000" indent="274320">
              <a:buNone/>
            </a:pPr>
            <a:r>
              <a:rPr lang="zh-CN" altLang="en-US" sz="2400" dirty="0" smtClean="0"/>
              <a:t>　　需要说明，企业继续使用</a:t>
            </a:r>
            <a:r>
              <a:rPr lang="en-US" altLang="zh-CN" sz="2400" dirty="0" smtClean="0"/>
              <a:t>2015</a:t>
            </a:r>
            <a:r>
              <a:rPr lang="zh-CN" altLang="en-US" sz="2400" dirty="0" smtClean="0"/>
              <a:t>版研发支出辅助账样式的，可以参考</a:t>
            </a:r>
            <a:r>
              <a:rPr lang="en-US" altLang="zh-CN" sz="2400" dirty="0" smtClean="0"/>
              <a:t>2021</a:t>
            </a:r>
            <a:r>
              <a:rPr lang="zh-CN" altLang="en-US" sz="2400" dirty="0" smtClean="0"/>
              <a:t>版研发支出辅助账样式对委托境外研发费用、“其他相关费用”限额的计算公式等进行相应调整。</a:t>
            </a:r>
            <a:endParaRPr lang="en-US" altLang="zh-CN" sz="2400" dirty="0" smtClean="0"/>
          </a:p>
          <a:p>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332656"/>
            <a:ext cx="8003232" cy="1863080"/>
          </a:xfrm>
        </p:spPr>
        <p:txBody>
          <a:bodyPr>
            <a:noAutofit/>
          </a:bodyPr>
          <a:lstStyle/>
          <a:p>
            <a:pPr marL="514350" indent="-514350"/>
            <a:r>
              <a:rPr lang="en-US" altLang="zh-CN" sz="2800" b="1" dirty="0" smtClean="0">
                <a:solidFill>
                  <a:schemeClr val="accent1"/>
                </a:solidFill>
              </a:rPr>
              <a:t>4.  </a:t>
            </a:r>
            <a:r>
              <a:rPr lang="zh-CN" altLang="en-US" sz="2800" b="1" dirty="0" smtClean="0">
                <a:solidFill>
                  <a:schemeClr val="accent1"/>
                </a:solidFill>
              </a:rPr>
              <a:t>我们公司第三季度还没享受研发费用加计扣除就出现亏损，还能享受研发费用加计扣除优惠吗？</a:t>
            </a:r>
            <a:endParaRPr lang="zh-CN" altLang="en-US" sz="2800" b="1" dirty="0">
              <a:solidFill>
                <a:schemeClr val="accent1"/>
              </a:solidFill>
            </a:endParaRPr>
          </a:p>
        </p:txBody>
      </p:sp>
      <p:sp>
        <p:nvSpPr>
          <p:cNvPr id="3" name="内容占位符 2"/>
          <p:cNvSpPr>
            <a:spLocks noGrp="1"/>
          </p:cNvSpPr>
          <p:nvPr>
            <p:ph sz="quarter" idx="1"/>
          </p:nvPr>
        </p:nvSpPr>
        <p:spPr>
          <a:xfrm>
            <a:off x="467544" y="2420888"/>
            <a:ext cx="8219256" cy="3598912"/>
          </a:xfrm>
        </p:spPr>
        <p:txBody>
          <a:bodyPr>
            <a:normAutofit/>
          </a:bodyPr>
          <a:lstStyle/>
          <a:p>
            <a:pPr marL="144000" indent="274320">
              <a:buNone/>
            </a:pPr>
            <a:r>
              <a:rPr lang="zh-CN" altLang="en-US" sz="2400" b="1" dirty="0" smtClean="0">
                <a:solidFill>
                  <a:schemeClr val="accent1"/>
                </a:solidFill>
              </a:rPr>
              <a:t>答：</a:t>
            </a:r>
            <a:r>
              <a:rPr lang="zh-CN" altLang="en-US" sz="2400" dirty="0" smtClean="0"/>
              <a:t>在预缴申报时，企业应将享受的研发费用加计扣除额在计算实际利润额前减除，减除后的余额为当期盈利额或亏损额，因此无论盈利企业还是亏损企业均可以充分享受研发费用加计扣除优惠。</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548680"/>
            <a:ext cx="8003232" cy="1858218"/>
          </a:xfrm>
        </p:spPr>
        <p:txBody>
          <a:bodyPr>
            <a:noAutofit/>
          </a:bodyPr>
          <a:lstStyle/>
          <a:p>
            <a:pPr marL="514350" indent="-514350"/>
            <a:r>
              <a:rPr lang="en-US" altLang="zh-CN" sz="2800" b="1" dirty="0" smtClean="0">
                <a:solidFill>
                  <a:schemeClr val="accent1"/>
                </a:solidFill>
              </a:rPr>
              <a:t>5.  </a:t>
            </a:r>
            <a:r>
              <a:rPr lang="zh-CN" altLang="en-US" sz="2800" b="1" dirty="0" smtClean="0">
                <a:solidFill>
                  <a:schemeClr val="accent1"/>
                </a:solidFill>
              </a:rPr>
              <a:t>我公司前三季度“其他相关费用”实际发生额为</a:t>
            </a:r>
            <a:r>
              <a:rPr lang="en-US" altLang="zh-CN" sz="2800" b="1" dirty="0" smtClean="0">
                <a:solidFill>
                  <a:schemeClr val="accent1"/>
                </a:solidFill>
              </a:rPr>
              <a:t>100</a:t>
            </a:r>
            <a:r>
              <a:rPr lang="zh-CN" altLang="en-US" sz="2800" b="1" dirty="0" smtClean="0">
                <a:solidFill>
                  <a:schemeClr val="accent1"/>
                </a:solidFill>
              </a:rPr>
              <a:t>万元，按照</a:t>
            </a:r>
            <a:r>
              <a:rPr lang="en-US" altLang="zh-CN" sz="2800" b="1" dirty="0" smtClean="0">
                <a:solidFill>
                  <a:schemeClr val="accent1"/>
                </a:solidFill>
              </a:rPr>
              <a:t>28</a:t>
            </a:r>
            <a:r>
              <a:rPr lang="zh-CN" altLang="en-US" sz="2800" b="1" dirty="0" smtClean="0">
                <a:solidFill>
                  <a:schemeClr val="accent1"/>
                </a:solidFill>
              </a:rPr>
              <a:t>号公告计算出的限额为</a:t>
            </a:r>
            <a:r>
              <a:rPr lang="en-US" altLang="zh-CN" sz="2800" b="1" dirty="0" smtClean="0">
                <a:solidFill>
                  <a:schemeClr val="accent1"/>
                </a:solidFill>
              </a:rPr>
              <a:t>120</a:t>
            </a:r>
            <a:r>
              <a:rPr lang="zh-CN" altLang="en-US" sz="2800" b="1" dirty="0" smtClean="0">
                <a:solidFill>
                  <a:schemeClr val="accent1"/>
                </a:solidFill>
              </a:rPr>
              <a:t>万元，那我们可以按照</a:t>
            </a:r>
            <a:r>
              <a:rPr lang="en-US" altLang="zh-CN" sz="2800" b="1" dirty="0" smtClean="0">
                <a:solidFill>
                  <a:schemeClr val="accent1"/>
                </a:solidFill>
              </a:rPr>
              <a:t>120</a:t>
            </a:r>
            <a:r>
              <a:rPr lang="zh-CN" altLang="en-US" sz="2800" b="1" dirty="0" smtClean="0">
                <a:solidFill>
                  <a:schemeClr val="accent1"/>
                </a:solidFill>
              </a:rPr>
              <a:t>万元计算加计扣除吗？</a:t>
            </a:r>
          </a:p>
        </p:txBody>
      </p:sp>
      <p:sp>
        <p:nvSpPr>
          <p:cNvPr id="3" name="内容占位符 2"/>
          <p:cNvSpPr>
            <a:spLocks noGrp="1"/>
          </p:cNvSpPr>
          <p:nvPr>
            <p:ph sz="quarter" idx="1"/>
          </p:nvPr>
        </p:nvSpPr>
        <p:spPr>
          <a:xfrm>
            <a:off x="539552" y="2780928"/>
            <a:ext cx="8147248" cy="3238872"/>
          </a:xfrm>
        </p:spPr>
        <p:txBody>
          <a:bodyPr>
            <a:normAutofit/>
          </a:bodyPr>
          <a:lstStyle/>
          <a:p>
            <a:r>
              <a:rPr lang="zh-CN" altLang="en-US" sz="2400" b="1" dirty="0" smtClean="0">
                <a:solidFill>
                  <a:schemeClr val="accent1"/>
                </a:solidFill>
              </a:rPr>
              <a:t>     答： </a:t>
            </a:r>
            <a:r>
              <a:rPr lang="en-US" altLang="zh-CN" sz="2400" dirty="0" smtClean="0"/>
              <a:t>28</a:t>
            </a:r>
            <a:r>
              <a:rPr lang="zh-CN" altLang="en-US" sz="2400" dirty="0" smtClean="0"/>
              <a:t>号公告规定，当“其他相关费用”实际发生数小于限额时，按实际发生数计算税前加计扣除额。你公司实际发生数</a:t>
            </a:r>
            <a:r>
              <a:rPr lang="en-US" altLang="zh-CN" sz="2400" dirty="0" smtClean="0"/>
              <a:t>100</a:t>
            </a:r>
            <a:r>
              <a:rPr lang="zh-CN" altLang="en-US" sz="2400" dirty="0" smtClean="0"/>
              <a:t>万元小于限额</a:t>
            </a:r>
            <a:r>
              <a:rPr lang="en-US" altLang="zh-CN" sz="2400" dirty="0" smtClean="0"/>
              <a:t>120</a:t>
            </a:r>
            <a:r>
              <a:rPr lang="zh-CN" altLang="en-US" sz="2400" dirty="0" smtClean="0"/>
              <a:t>万元，因此，应按实际发生数</a:t>
            </a:r>
            <a:r>
              <a:rPr lang="en-US" altLang="zh-CN" sz="2400" dirty="0" smtClean="0"/>
              <a:t>100</a:t>
            </a:r>
            <a:r>
              <a:rPr lang="zh-CN" altLang="en-US" sz="2400" dirty="0" smtClean="0"/>
              <a:t>万元计算加计扣除额。</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404664"/>
            <a:ext cx="8003232" cy="1656184"/>
          </a:xfrm>
        </p:spPr>
        <p:txBody>
          <a:bodyPr>
            <a:noAutofit/>
          </a:bodyPr>
          <a:lstStyle/>
          <a:p>
            <a:r>
              <a:rPr lang="en-US" altLang="zh-CN" sz="2800" b="1" dirty="0" smtClean="0">
                <a:solidFill>
                  <a:schemeClr val="accent1"/>
                </a:solidFill>
              </a:rPr>
              <a:t>6.  </a:t>
            </a:r>
            <a:r>
              <a:rPr lang="zh-CN" altLang="en-US" sz="2800" b="1" dirty="0" smtClean="0">
                <a:solidFill>
                  <a:schemeClr val="accent1"/>
                </a:solidFill>
              </a:rPr>
              <a:t>我公司打算在今年第三季度预缴申报时享受研发费用加计扣除政策，享受加计扣除的研发费用是按会计口径归集还是按税收口径归集？</a:t>
            </a:r>
          </a:p>
        </p:txBody>
      </p:sp>
      <p:sp>
        <p:nvSpPr>
          <p:cNvPr id="3" name="内容占位符 2"/>
          <p:cNvSpPr>
            <a:spLocks noGrp="1"/>
          </p:cNvSpPr>
          <p:nvPr>
            <p:ph sz="quarter" idx="1"/>
          </p:nvPr>
        </p:nvSpPr>
        <p:spPr>
          <a:xfrm>
            <a:off x="323528" y="2708920"/>
            <a:ext cx="8363272" cy="3310880"/>
          </a:xfrm>
        </p:spPr>
        <p:txBody>
          <a:bodyPr>
            <a:normAutofit/>
          </a:bodyPr>
          <a:lstStyle/>
          <a:p>
            <a:r>
              <a:rPr lang="zh-CN" altLang="en-US" sz="2400" b="1" dirty="0" smtClean="0">
                <a:solidFill>
                  <a:schemeClr val="accent1"/>
                </a:solidFill>
              </a:rPr>
              <a:t>       答：</a:t>
            </a:r>
            <a:r>
              <a:rPr lang="zh-CN" altLang="en-US" sz="2400" dirty="0" smtClean="0"/>
              <a:t>按照现行政策规定，企业在</a:t>
            </a:r>
            <a:r>
              <a:rPr lang="en-US" altLang="zh-CN" sz="2400" dirty="0" smtClean="0"/>
              <a:t>10</a:t>
            </a:r>
            <a:r>
              <a:rPr lang="zh-CN" altLang="en-US" sz="2400" dirty="0" smtClean="0"/>
              <a:t>月份预缴申报第</a:t>
            </a:r>
            <a:r>
              <a:rPr lang="en-US" altLang="zh-CN" sz="2400" dirty="0" smtClean="0"/>
              <a:t>3</a:t>
            </a:r>
            <a:r>
              <a:rPr lang="zh-CN" altLang="en-US" sz="2400" dirty="0" smtClean="0"/>
              <a:t>季度（按季预缴）或</a:t>
            </a:r>
            <a:r>
              <a:rPr lang="en-US" altLang="zh-CN" sz="2400" dirty="0" smtClean="0"/>
              <a:t>9</a:t>
            </a:r>
            <a:r>
              <a:rPr lang="zh-CN" altLang="en-US" sz="2400" dirty="0" smtClean="0"/>
              <a:t>月份（按月预缴）企业所得税时，选择享受研发费用加计扣除的，应根据享受加计扣除优惠的研发费用情况填写</a:t>
            </a:r>
            <a:r>
              <a:rPr lang="en-US" altLang="zh-CN" sz="2400" dirty="0" smtClean="0"/>
              <a:t>《</a:t>
            </a:r>
            <a:r>
              <a:rPr lang="zh-CN" altLang="en-US" sz="2400" dirty="0" smtClean="0"/>
              <a:t>研发费用加计扣除优惠明细表</a:t>
            </a:r>
            <a:r>
              <a:rPr lang="en-US" altLang="zh-CN" sz="2400" dirty="0" smtClean="0"/>
              <a:t>》</a:t>
            </a:r>
            <a:r>
              <a:rPr lang="zh-CN" altLang="en-US" sz="2400" dirty="0" smtClean="0"/>
              <a:t>（</a:t>
            </a:r>
            <a:r>
              <a:rPr lang="en-US" altLang="zh-CN" sz="2400" dirty="0" smtClean="0"/>
              <a:t>A107012</a:t>
            </a:r>
            <a:r>
              <a:rPr lang="zh-CN" altLang="en-US" sz="2400" dirty="0" smtClean="0"/>
              <a:t>）。该表是按税收口径填写的。由此可见，你公司在今年</a:t>
            </a:r>
            <a:r>
              <a:rPr lang="en-US" altLang="zh-CN" sz="2400" dirty="0" smtClean="0"/>
              <a:t>10</a:t>
            </a:r>
            <a:r>
              <a:rPr lang="zh-CN" altLang="en-US" sz="2400" dirty="0" smtClean="0"/>
              <a:t>月份预缴申报时享受优惠的，应按税收口径归集研发费用，并享受加计扣除。</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476672"/>
            <a:ext cx="8003232" cy="1656184"/>
          </a:xfrm>
        </p:spPr>
        <p:txBody>
          <a:bodyPr>
            <a:noAutofit/>
          </a:bodyPr>
          <a:lstStyle/>
          <a:p>
            <a:r>
              <a:rPr lang="en-US" altLang="zh-CN" sz="2800" b="1" dirty="0" smtClean="0">
                <a:solidFill>
                  <a:schemeClr val="accent1"/>
                </a:solidFill>
              </a:rPr>
              <a:t>7. 2021</a:t>
            </a:r>
            <a:r>
              <a:rPr lang="zh-CN" altLang="en-US" sz="2800" b="1" dirty="0" smtClean="0">
                <a:solidFill>
                  <a:schemeClr val="accent1"/>
                </a:solidFill>
              </a:rPr>
              <a:t>年</a:t>
            </a:r>
            <a:r>
              <a:rPr lang="en-US" altLang="zh-CN" sz="2800" b="1" dirty="0" smtClean="0">
                <a:solidFill>
                  <a:schemeClr val="accent1"/>
                </a:solidFill>
              </a:rPr>
              <a:t>10</a:t>
            </a:r>
            <a:r>
              <a:rPr lang="zh-CN" altLang="en-US" sz="2800" b="1" dirty="0" smtClean="0">
                <a:solidFill>
                  <a:schemeClr val="accent1"/>
                </a:solidFill>
              </a:rPr>
              <a:t>月份预缴企业所得税时，我们可以对哪个期间实际发生的符合条件研发费用享受加计扣除税收优惠？</a:t>
            </a:r>
          </a:p>
        </p:txBody>
      </p:sp>
      <p:sp>
        <p:nvSpPr>
          <p:cNvPr id="3" name="内容占位符 2"/>
          <p:cNvSpPr>
            <a:spLocks noGrp="1"/>
          </p:cNvSpPr>
          <p:nvPr>
            <p:ph sz="quarter" idx="1"/>
          </p:nvPr>
        </p:nvSpPr>
        <p:spPr>
          <a:xfrm>
            <a:off x="467544" y="2636912"/>
            <a:ext cx="8219256" cy="3382888"/>
          </a:xfrm>
        </p:spPr>
        <p:txBody>
          <a:bodyPr/>
          <a:lstStyle/>
          <a:p>
            <a:r>
              <a:rPr lang="zh-CN" altLang="en-US" sz="2400" b="1" dirty="0" smtClean="0">
                <a:solidFill>
                  <a:schemeClr val="accent1"/>
                </a:solidFill>
              </a:rPr>
              <a:t>      答：</a:t>
            </a:r>
            <a:r>
              <a:rPr lang="zh-CN" altLang="en-US" sz="2400" dirty="0" smtClean="0"/>
              <a:t>按月预缴的企业，对其</a:t>
            </a:r>
            <a:r>
              <a:rPr lang="en-US" altLang="zh-CN" sz="2400" dirty="0" smtClean="0"/>
              <a:t>2021</a:t>
            </a:r>
            <a:r>
              <a:rPr lang="zh-CN" altLang="en-US" sz="2400" dirty="0" smtClean="0"/>
              <a:t>年</a:t>
            </a:r>
            <a:r>
              <a:rPr lang="en-US" altLang="zh-CN" sz="2400" dirty="0" smtClean="0"/>
              <a:t>1</a:t>
            </a:r>
            <a:r>
              <a:rPr lang="zh-CN" altLang="en-US" sz="2400" dirty="0" smtClean="0"/>
              <a:t>至</a:t>
            </a:r>
            <a:r>
              <a:rPr lang="en-US" altLang="zh-CN" sz="2400" dirty="0" smtClean="0"/>
              <a:t>9</a:t>
            </a:r>
            <a:r>
              <a:rPr lang="zh-CN" altLang="en-US" sz="2400" dirty="0" smtClean="0"/>
              <a:t>月实际发生的符合条件研发费用享受加计扣除税收优惠；按季预缴的企业，对其</a:t>
            </a:r>
            <a:r>
              <a:rPr lang="en-US" altLang="zh-CN" sz="2400" dirty="0" smtClean="0"/>
              <a:t>2021</a:t>
            </a:r>
            <a:r>
              <a:rPr lang="zh-CN" altLang="en-US" sz="2400" dirty="0" smtClean="0"/>
              <a:t>年</a:t>
            </a:r>
            <a:r>
              <a:rPr lang="en-US" altLang="zh-CN" sz="2400" dirty="0" smtClean="0"/>
              <a:t>1</a:t>
            </a:r>
            <a:r>
              <a:rPr lang="zh-CN" altLang="en-US" sz="2400" dirty="0" smtClean="0"/>
              <a:t>至</a:t>
            </a:r>
            <a:r>
              <a:rPr lang="en-US" altLang="zh-CN" sz="2400" dirty="0" smtClean="0"/>
              <a:t>3</a:t>
            </a:r>
            <a:r>
              <a:rPr lang="zh-CN" altLang="en-US" sz="2400" dirty="0" smtClean="0"/>
              <a:t>季度实际发生的符合条件研发费用享受加计扣除税收优惠。</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14400" y="274638"/>
            <a:ext cx="7772400" cy="1138138"/>
          </a:xfrm>
        </p:spPr>
        <p:txBody>
          <a:bodyPr>
            <a:noAutofit/>
          </a:bodyPr>
          <a:lstStyle/>
          <a:p>
            <a:r>
              <a:rPr lang="en-US" altLang="zh-CN" sz="2800" b="1" dirty="0" smtClean="0">
                <a:solidFill>
                  <a:schemeClr val="accent1"/>
                </a:solidFill>
              </a:rPr>
              <a:t>8. </a:t>
            </a:r>
            <a:r>
              <a:rPr lang="zh-CN" altLang="en-US" sz="2800" b="1" dirty="0" smtClean="0">
                <a:solidFill>
                  <a:schemeClr val="accent1"/>
                </a:solidFill>
              </a:rPr>
              <a:t>对于第</a:t>
            </a:r>
            <a:r>
              <a:rPr lang="en-US" altLang="zh-CN" sz="2800" b="1" dirty="0" smtClean="0">
                <a:solidFill>
                  <a:schemeClr val="accent1"/>
                </a:solidFill>
              </a:rPr>
              <a:t>28</a:t>
            </a:r>
            <a:r>
              <a:rPr lang="zh-CN" altLang="en-US" sz="2800" b="1" dirty="0" smtClean="0">
                <a:solidFill>
                  <a:schemeClr val="accent1"/>
                </a:solidFill>
              </a:rPr>
              <a:t>号公告的执行时间是否有特殊规定？</a:t>
            </a:r>
            <a:endParaRPr lang="zh-CN" altLang="en-US" sz="2800" b="1" dirty="0" smtClean="0">
              <a:solidFill>
                <a:schemeClr val="accent1"/>
              </a:solidFill>
            </a:endParaRPr>
          </a:p>
        </p:txBody>
      </p:sp>
      <p:sp>
        <p:nvSpPr>
          <p:cNvPr id="3" name="内容占位符 2"/>
          <p:cNvSpPr>
            <a:spLocks noGrp="1"/>
          </p:cNvSpPr>
          <p:nvPr>
            <p:ph sz="quarter" idx="1"/>
          </p:nvPr>
        </p:nvSpPr>
        <p:spPr>
          <a:xfrm>
            <a:off x="323528" y="2204864"/>
            <a:ext cx="8363272" cy="3814936"/>
          </a:xfrm>
        </p:spPr>
        <p:txBody>
          <a:bodyPr/>
          <a:lstStyle/>
          <a:p>
            <a:r>
              <a:rPr lang="zh-CN" altLang="en-US" b="1" dirty="0" smtClean="0">
                <a:solidFill>
                  <a:schemeClr val="accent1"/>
                </a:solidFill>
              </a:rPr>
              <a:t>      答：</a:t>
            </a:r>
            <a:r>
              <a:rPr lang="zh-CN" altLang="en-US" dirty="0" smtClean="0"/>
              <a:t>第</a:t>
            </a:r>
            <a:r>
              <a:rPr lang="en-US" altLang="zh-CN" dirty="0" smtClean="0"/>
              <a:t>28</a:t>
            </a:r>
            <a:r>
              <a:rPr lang="zh-CN" altLang="en-US" dirty="0" smtClean="0"/>
              <a:t>号公告第一条适用于</a:t>
            </a:r>
            <a:r>
              <a:rPr lang="en-US" altLang="zh-CN" dirty="0" smtClean="0"/>
              <a:t>2021</a:t>
            </a:r>
            <a:r>
              <a:rPr lang="zh-CN" altLang="en-US" dirty="0" smtClean="0"/>
              <a:t>年度，其他条款适用于</a:t>
            </a:r>
            <a:r>
              <a:rPr lang="en-US" altLang="zh-CN" dirty="0" smtClean="0"/>
              <a:t>2021</a:t>
            </a:r>
            <a:r>
              <a:rPr lang="zh-CN" altLang="en-US" dirty="0" smtClean="0"/>
              <a:t>年及以后年度。</a:t>
            </a:r>
            <a:r>
              <a:rPr lang="en-US" altLang="zh-CN" dirty="0" smtClean="0"/>
              <a:t>97</a:t>
            </a:r>
            <a:r>
              <a:rPr lang="zh-CN" altLang="en-US" dirty="0" smtClean="0"/>
              <a:t>号公文第二条第（三）项“其他相关费用的归集与限额计算”的规定同时废止。</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副标题 3"/>
          <p:cNvSpPr>
            <a:spLocks noGrp="1"/>
          </p:cNvSpPr>
          <p:nvPr>
            <p:ph type="subTitle" idx="1"/>
          </p:nvPr>
        </p:nvSpPr>
        <p:spPr>
          <a:xfrm>
            <a:off x="1295400" y="3429000"/>
            <a:ext cx="6400800" cy="576064"/>
          </a:xfrm>
        </p:spPr>
        <p:txBody>
          <a:bodyPr/>
          <a:lstStyle/>
          <a:p>
            <a:r>
              <a:rPr lang="en-US" altLang="zh-CN" dirty="0" smtClean="0"/>
              <a:t>2021</a:t>
            </a:r>
            <a:r>
              <a:rPr lang="zh-CN" altLang="en-US" dirty="0" smtClean="0"/>
              <a:t>年</a:t>
            </a:r>
            <a:r>
              <a:rPr lang="en-US" altLang="zh-CN" dirty="0" smtClean="0"/>
              <a:t>9</a:t>
            </a:r>
            <a:r>
              <a:rPr lang="zh-CN" altLang="en-US" dirty="0" smtClean="0"/>
              <a:t>月</a:t>
            </a:r>
            <a:r>
              <a:rPr lang="en-US" altLang="zh-CN" dirty="0" smtClean="0"/>
              <a:t>28</a:t>
            </a:r>
            <a:r>
              <a:rPr lang="zh-CN" altLang="en-US" dirty="0" smtClean="0"/>
              <a:t>日</a:t>
            </a:r>
            <a:endParaRPr lang="zh-CN" altLang="en-US" dirty="0"/>
          </a:p>
        </p:txBody>
      </p:sp>
      <p:sp>
        <p:nvSpPr>
          <p:cNvPr id="3" name="标题 2"/>
          <p:cNvSpPr>
            <a:spLocks noGrp="1"/>
          </p:cNvSpPr>
          <p:nvPr>
            <p:ph type="ctrTitle"/>
          </p:nvPr>
        </p:nvSpPr>
        <p:spPr>
          <a:xfrm>
            <a:off x="467544" y="1556792"/>
            <a:ext cx="8229600" cy="1470025"/>
          </a:xfrm>
        </p:spPr>
        <p:txBody>
          <a:bodyPr>
            <a:normAutofit/>
          </a:bodyPr>
          <a:lstStyle/>
          <a:p>
            <a:r>
              <a:rPr lang="zh-CN" altLang="en-US" sz="4800" dirty="0" smtClean="0"/>
              <a:t>感谢观看！</a:t>
            </a:r>
            <a:endParaRPr lang="zh-CN" altLang="en-US"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一、政策介绍</a:t>
            </a:r>
            <a:endParaRPr lang="zh-CN" altLang="en-US" b="1" dirty="0"/>
          </a:p>
        </p:txBody>
      </p:sp>
      <p:sp>
        <p:nvSpPr>
          <p:cNvPr id="3" name="文本占位符 2"/>
          <p:cNvSpPr>
            <a:spLocks noGrp="1"/>
          </p:cNvSpPr>
          <p:nvPr>
            <p:ph type="body" idx="1"/>
          </p:nvPr>
        </p:nvSpPr>
        <p:spPr>
          <a:xfrm>
            <a:off x="683568" y="2924944"/>
            <a:ext cx="7666111" cy="2393230"/>
          </a:xfrm>
        </p:spPr>
        <p:txBody>
          <a:bodyPr>
            <a:normAutofit/>
          </a:bodyPr>
          <a:lstStyle/>
          <a:p>
            <a:r>
              <a:rPr lang="en-US" altLang="zh-CN" sz="2800" b="1" dirty="0" smtClean="0">
                <a:solidFill>
                  <a:schemeClr val="accent1"/>
                </a:solidFill>
              </a:rPr>
              <a:t>1. </a:t>
            </a:r>
            <a:r>
              <a:rPr lang="zh-CN" altLang="en-US" sz="2800" b="1" dirty="0" smtClean="0">
                <a:solidFill>
                  <a:schemeClr val="tx1"/>
                </a:solidFill>
              </a:rPr>
              <a:t>出台背景</a:t>
            </a:r>
            <a:endParaRPr lang="en-US" altLang="zh-CN" sz="2800" b="1" dirty="0" smtClean="0">
              <a:solidFill>
                <a:schemeClr val="tx1"/>
              </a:solidFill>
            </a:endParaRPr>
          </a:p>
          <a:p>
            <a:r>
              <a:rPr lang="en-US" altLang="zh-CN" sz="2800" b="1" dirty="0" smtClean="0">
                <a:solidFill>
                  <a:schemeClr val="accent1"/>
                </a:solidFill>
              </a:rPr>
              <a:t>2. </a:t>
            </a:r>
            <a:r>
              <a:rPr lang="zh-CN" altLang="en-US" sz="2800" b="1" dirty="0" smtClean="0">
                <a:solidFill>
                  <a:schemeClr val="tx1"/>
                </a:solidFill>
              </a:rPr>
              <a:t>主要内容</a:t>
            </a:r>
            <a:endParaRPr lang="zh-CN" altLang="en-US" sz="28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a:bodyPr>
          <a:lstStyle/>
          <a:p>
            <a:r>
              <a:rPr lang="en-US" altLang="zh-CN" sz="3200" b="1" dirty="0" smtClean="0">
                <a:solidFill>
                  <a:schemeClr val="accent1"/>
                </a:solidFill>
              </a:rPr>
              <a:t>1. </a:t>
            </a:r>
            <a:r>
              <a:rPr lang="zh-CN" altLang="en-US" sz="3200" b="1" dirty="0" smtClean="0">
                <a:solidFill>
                  <a:schemeClr val="accent1"/>
                </a:solidFill>
              </a:rPr>
              <a:t>出台背景</a:t>
            </a:r>
            <a:endParaRPr lang="zh-CN" altLang="en-US" sz="3200" b="1" dirty="0">
              <a:solidFill>
                <a:schemeClr val="accent1"/>
              </a:solidFill>
            </a:endParaRPr>
          </a:p>
        </p:txBody>
      </p:sp>
      <p:sp>
        <p:nvSpPr>
          <p:cNvPr id="5" name="内容占位符 4"/>
          <p:cNvSpPr>
            <a:spLocks noGrp="1"/>
          </p:cNvSpPr>
          <p:nvPr>
            <p:ph sz="quarter" idx="1"/>
          </p:nvPr>
        </p:nvSpPr>
        <p:spPr>
          <a:xfrm>
            <a:off x="467544" y="1700808"/>
            <a:ext cx="8219256" cy="4318992"/>
          </a:xfrm>
        </p:spPr>
        <p:txBody>
          <a:bodyPr>
            <a:normAutofit/>
          </a:bodyPr>
          <a:lstStyle/>
          <a:p>
            <a:pPr indent="274320"/>
            <a:r>
              <a:rPr lang="zh-CN" altLang="en-US" dirty="0" smtClean="0"/>
              <a:t>    </a:t>
            </a:r>
            <a:r>
              <a:rPr lang="zh-CN" altLang="en-US" sz="2400" dirty="0" smtClean="0"/>
              <a:t>研发费用加计扣除政策是支持企业科技创新的有效政策抓手。一直以来，党中央、国务院高度重视研发费用加计扣除政策的贯彻落实，多措并举，让企业充分享受政策红利。近期，国务院又推出了进一步激励企业加大研发投入、优化研发费用加计扣除政策实施的举措。为把国务院的决策部署落实落细，增加企业获得感，减轻办税负担，国家税务总局制发今年的第</a:t>
            </a:r>
            <a:r>
              <a:rPr lang="en-US" altLang="zh-CN" sz="2400" dirty="0" smtClean="0"/>
              <a:t>28</a:t>
            </a:r>
            <a:r>
              <a:rPr lang="zh-CN" altLang="en-US" sz="2400" dirty="0" smtClean="0"/>
              <a:t>号公告</a:t>
            </a:r>
            <a:r>
              <a:rPr lang="en-US" altLang="zh-CN" sz="2400" dirty="0" smtClean="0"/>
              <a:t>——《</a:t>
            </a:r>
            <a:r>
              <a:rPr lang="zh-CN" altLang="en-US" sz="2400" dirty="0" smtClean="0"/>
              <a:t>国家税务总局关于进一步落实研发费用加计扣除政策有关问题的公告</a:t>
            </a:r>
            <a:r>
              <a:rPr lang="en-US" altLang="zh-CN" sz="2400" dirty="0" smtClean="0"/>
              <a:t>》</a:t>
            </a:r>
            <a:r>
              <a:rPr lang="zh-CN" altLang="en-US" sz="24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200" b="1" dirty="0" smtClean="0">
                <a:solidFill>
                  <a:schemeClr val="accent1"/>
                </a:solidFill>
              </a:rPr>
              <a:t>2. </a:t>
            </a:r>
            <a:r>
              <a:rPr lang="zh-CN" altLang="en-US" sz="3200" b="1" dirty="0" smtClean="0">
                <a:solidFill>
                  <a:schemeClr val="accent1"/>
                </a:solidFill>
              </a:rPr>
              <a:t>主要内容</a:t>
            </a:r>
            <a:endParaRPr lang="zh-CN" altLang="en-US" sz="3200" b="1" dirty="0">
              <a:solidFill>
                <a:schemeClr val="accent1"/>
              </a:solidFill>
            </a:endParaRPr>
          </a:p>
        </p:txBody>
      </p:sp>
      <p:sp>
        <p:nvSpPr>
          <p:cNvPr id="3" name="内容占位符 2"/>
          <p:cNvSpPr>
            <a:spLocks noGrp="1"/>
          </p:cNvSpPr>
          <p:nvPr>
            <p:ph sz="quarter" idx="1"/>
          </p:nvPr>
        </p:nvSpPr>
        <p:spPr>
          <a:xfrm>
            <a:off x="611560" y="1988840"/>
            <a:ext cx="8075240" cy="4030960"/>
          </a:xfrm>
        </p:spPr>
        <p:txBody>
          <a:bodyPr/>
          <a:lstStyle/>
          <a:p>
            <a:pPr marL="514350" indent="-514350">
              <a:buFont typeface="+mj-ea"/>
              <a:buAutoNum type="circleNumDbPlain"/>
            </a:pPr>
            <a:r>
              <a:rPr lang="zh-CN" altLang="en-US" dirty="0" smtClean="0"/>
              <a:t>关于</a:t>
            </a:r>
            <a:r>
              <a:rPr lang="en-US" altLang="zh-CN" dirty="0" smtClean="0"/>
              <a:t>2021</a:t>
            </a:r>
            <a:r>
              <a:rPr lang="zh-CN" altLang="en-US" dirty="0" smtClean="0"/>
              <a:t>年度享受研发费用加计扣除政策问题</a:t>
            </a:r>
            <a:endParaRPr lang="en-US" altLang="zh-CN" dirty="0" smtClean="0"/>
          </a:p>
          <a:p>
            <a:pPr marL="514350" indent="-514350">
              <a:buFont typeface="+mj-ea"/>
              <a:buAutoNum type="circleNumDbPlain"/>
            </a:pPr>
            <a:r>
              <a:rPr lang="zh-CN" altLang="en-US" dirty="0" smtClean="0"/>
              <a:t>关于研发支出辅助账样式的问题</a:t>
            </a:r>
            <a:endParaRPr lang="en-US" altLang="zh-CN" dirty="0" smtClean="0"/>
          </a:p>
          <a:p>
            <a:pPr marL="514350" indent="-514350">
              <a:buFont typeface="+mj-ea"/>
              <a:buAutoNum type="circleNumDbPlain"/>
            </a:pPr>
            <a:r>
              <a:rPr lang="zh-CN" altLang="en-US" dirty="0" smtClean="0"/>
              <a:t>关于其他相关费用限额计算的问题</a:t>
            </a:r>
            <a:endParaRPr lang="en-US" altLang="zh-CN" dirty="0" smtClean="0"/>
          </a:p>
          <a:p>
            <a:pPr marL="514350" indent="-514350">
              <a:buFont typeface="+mj-ea"/>
              <a:buAutoNum type="circleNumDbPlain"/>
            </a:pPr>
            <a:r>
              <a:rPr lang="zh-CN" altLang="en-US" dirty="0" smtClean="0"/>
              <a:t>执行时间</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二、主要变化</a:t>
            </a:r>
            <a:endParaRPr lang="zh-CN" altLang="en-US" b="1" dirty="0"/>
          </a:p>
        </p:txBody>
      </p:sp>
      <p:sp>
        <p:nvSpPr>
          <p:cNvPr id="3" name="文本占位符 2"/>
          <p:cNvSpPr>
            <a:spLocks noGrp="1"/>
          </p:cNvSpPr>
          <p:nvPr>
            <p:ph type="body" idx="1"/>
          </p:nvPr>
        </p:nvSpPr>
        <p:spPr>
          <a:xfrm>
            <a:off x="722313" y="2924944"/>
            <a:ext cx="7772400" cy="2664296"/>
          </a:xfrm>
        </p:spPr>
        <p:txBody>
          <a:bodyPr/>
          <a:lstStyle/>
          <a:p>
            <a:pPr marL="457200" indent="-457200">
              <a:buFont typeface="+mj-lt"/>
              <a:buAutoNum type="arabicPeriod"/>
            </a:pPr>
            <a:r>
              <a:rPr lang="en-US" altLang="zh-CN" b="1" dirty="0" smtClean="0">
                <a:solidFill>
                  <a:schemeClr val="tx1"/>
                </a:solidFill>
              </a:rPr>
              <a:t>2021</a:t>
            </a:r>
            <a:r>
              <a:rPr lang="zh-CN" altLang="en-US" b="1" dirty="0" smtClean="0">
                <a:solidFill>
                  <a:schemeClr val="tx1"/>
                </a:solidFill>
              </a:rPr>
              <a:t>年</a:t>
            </a:r>
            <a:r>
              <a:rPr lang="en-US" altLang="zh-CN" b="1" dirty="0" smtClean="0">
                <a:solidFill>
                  <a:schemeClr val="tx1"/>
                </a:solidFill>
              </a:rPr>
              <a:t>10</a:t>
            </a:r>
            <a:r>
              <a:rPr lang="zh-CN" altLang="en-US" b="1" dirty="0" smtClean="0">
                <a:solidFill>
                  <a:schemeClr val="tx1"/>
                </a:solidFill>
              </a:rPr>
              <a:t>月份预缴申报可享受前三季度研发费用加计扣除优惠</a:t>
            </a:r>
            <a:endParaRPr lang="en-US" altLang="zh-CN" b="1" dirty="0" smtClean="0">
              <a:solidFill>
                <a:schemeClr val="tx1"/>
              </a:solidFill>
            </a:endParaRPr>
          </a:p>
          <a:p>
            <a:pPr marL="457200" indent="-457200">
              <a:buFont typeface="+mj-lt"/>
              <a:buAutoNum type="arabicPeriod"/>
            </a:pPr>
            <a:r>
              <a:rPr lang="zh-CN" altLang="en-US" b="1" dirty="0" smtClean="0">
                <a:solidFill>
                  <a:schemeClr val="tx1"/>
                </a:solidFill>
              </a:rPr>
              <a:t>辅助账样式简化</a:t>
            </a:r>
            <a:endParaRPr lang="en-US" altLang="zh-CN" b="1" dirty="0" smtClean="0">
              <a:solidFill>
                <a:schemeClr val="tx1"/>
              </a:solidFill>
            </a:endParaRPr>
          </a:p>
          <a:p>
            <a:pPr marL="457200" indent="-457200">
              <a:buFont typeface="+mj-lt"/>
              <a:buAutoNum type="arabicPeriod"/>
            </a:pPr>
            <a:r>
              <a:rPr lang="zh-CN" altLang="en-US" b="1" dirty="0" smtClean="0">
                <a:solidFill>
                  <a:schemeClr val="tx1"/>
                </a:solidFill>
              </a:rPr>
              <a:t>调整其他相关费用限额计算方法</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404664"/>
            <a:ext cx="8147248" cy="1296144"/>
          </a:xfrm>
        </p:spPr>
        <p:txBody>
          <a:bodyPr>
            <a:noAutofit/>
          </a:bodyPr>
          <a:lstStyle/>
          <a:p>
            <a:r>
              <a:rPr lang="en-US" altLang="zh-CN" sz="3200" b="1" dirty="0" smtClean="0">
                <a:solidFill>
                  <a:schemeClr val="accent1"/>
                </a:solidFill>
              </a:rPr>
              <a:t>1.2021</a:t>
            </a:r>
            <a:r>
              <a:rPr lang="zh-CN" altLang="en-US" sz="3200" b="1" dirty="0" smtClean="0">
                <a:solidFill>
                  <a:schemeClr val="accent1"/>
                </a:solidFill>
              </a:rPr>
              <a:t>年</a:t>
            </a:r>
            <a:r>
              <a:rPr lang="en-US" altLang="zh-CN" sz="3200" b="1" dirty="0" smtClean="0">
                <a:solidFill>
                  <a:schemeClr val="accent1"/>
                </a:solidFill>
              </a:rPr>
              <a:t>10</a:t>
            </a:r>
            <a:r>
              <a:rPr lang="zh-CN" altLang="en-US" sz="3200" b="1" dirty="0" smtClean="0">
                <a:solidFill>
                  <a:schemeClr val="accent1"/>
                </a:solidFill>
              </a:rPr>
              <a:t>月份预缴申报可享受前三季度研发费用加计扣除优惠</a:t>
            </a:r>
            <a:endParaRPr lang="zh-CN" altLang="en-US" sz="3200" dirty="0">
              <a:solidFill>
                <a:schemeClr val="accent1"/>
              </a:solidFill>
            </a:endParaRPr>
          </a:p>
        </p:txBody>
      </p:sp>
      <p:sp>
        <p:nvSpPr>
          <p:cNvPr id="3" name="内容占位符 2"/>
          <p:cNvSpPr>
            <a:spLocks noGrp="1"/>
          </p:cNvSpPr>
          <p:nvPr>
            <p:ph sz="quarter" idx="1"/>
          </p:nvPr>
        </p:nvSpPr>
        <p:spPr>
          <a:xfrm>
            <a:off x="0" y="2132856"/>
            <a:ext cx="8686800" cy="3096344"/>
          </a:xfrm>
        </p:spPr>
        <p:txBody>
          <a:bodyPr>
            <a:normAutofit/>
          </a:bodyPr>
          <a:lstStyle/>
          <a:p>
            <a:pPr indent="648000">
              <a:buNone/>
            </a:pPr>
            <a:r>
              <a:rPr lang="zh-CN" altLang="en-US" sz="2400" dirty="0" smtClean="0"/>
              <a:t>在今年</a:t>
            </a:r>
            <a:r>
              <a:rPr lang="en-US" altLang="zh-CN" sz="2400" dirty="0" smtClean="0"/>
              <a:t>10</a:t>
            </a:r>
            <a:r>
              <a:rPr lang="zh-CN" altLang="en-US" sz="2400" dirty="0" smtClean="0"/>
              <a:t>月份预缴申报时，允许企业自主选择提前享受前三季度研发费用加计扣除优惠。此前，研发费用加计扣除优惠在年度汇算清缴时享受，平时预缴时不享受。今年</a:t>
            </a:r>
            <a:r>
              <a:rPr lang="en-US" altLang="zh-CN" sz="2400" dirty="0" smtClean="0"/>
              <a:t>3</a:t>
            </a:r>
            <a:r>
              <a:rPr lang="zh-CN" altLang="en-US" sz="2400" dirty="0" smtClean="0"/>
              <a:t>月底，财税部门明确，在</a:t>
            </a:r>
            <a:r>
              <a:rPr lang="en-US" altLang="zh-CN" sz="2400" dirty="0" smtClean="0"/>
              <a:t>10</a:t>
            </a:r>
            <a:r>
              <a:rPr lang="zh-CN" altLang="en-US" sz="2400" dirty="0" smtClean="0"/>
              <a:t>月份预缴申报时，允许企业享受上半年研发费用加计扣除优惠。根据国务院最新部署，</a:t>
            </a:r>
            <a:r>
              <a:rPr lang="en-US" altLang="zh-CN" sz="2400" dirty="0" smtClean="0"/>
              <a:t>《</a:t>
            </a:r>
            <a:r>
              <a:rPr lang="zh-CN" altLang="en-US" sz="2400" dirty="0" smtClean="0"/>
              <a:t>公告</a:t>
            </a:r>
            <a:r>
              <a:rPr lang="en-US" altLang="zh-CN" sz="2400" dirty="0" smtClean="0"/>
              <a:t>》</a:t>
            </a:r>
            <a:r>
              <a:rPr lang="zh-CN" altLang="en-US" sz="2400" dirty="0" smtClean="0"/>
              <a:t>明确在今年</a:t>
            </a:r>
            <a:r>
              <a:rPr lang="en-US" altLang="zh-CN" sz="2400" dirty="0" smtClean="0"/>
              <a:t>10</a:t>
            </a:r>
            <a:r>
              <a:rPr lang="zh-CN" altLang="en-US" sz="2400" dirty="0" smtClean="0"/>
              <a:t>月份预缴申报时，允许企业多享受一个季度的研发费用加计扣除。</a:t>
            </a:r>
          </a:p>
        </p:txBody>
      </p:sp>
      <p:graphicFrame>
        <p:nvGraphicFramePr>
          <p:cNvPr id="4" name="图示 3"/>
          <p:cNvGraphicFramePr/>
          <p:nvPr/>
        </p:nvGraphicFramePr>
        <p:xfrm>
          <a:off x="683568" y="4653136"/>
          <a:ext cx="7560840" cy="2479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74638"/>
            <a:ext cx="8147248" cy="1143000"/>
          </a:xfrm>
        </p:spPr>
        <p:txBody>
          <a:bodyPr>
            <a:normAutofit/>
          </a:bodyPr>
          <a:lstStyle/>
          <a:p>
            <a:r>
              <a:rPr lang="en-US" altLang="zh-CN" sz="3200" b="1" dirty="0" smtClean="0">
                <a:solidFill>
                  <a:schemeClr val="accent1"/>
                </a:solidFill>
              </a:rPr>
              <a:t>2.</a:t>
            </a:r>
            <a:r>
              <a:rPr lang="zh-CN" altLang="en-US" sz="3200" b="1" dirty="0" smtClean="0">
                <a:solidFill>
                  <a:schemeClr val="accent1"/>
                </a:solidFill>
              </a:rPr>
              <a:t>辅助账样式简化</a:t>
            </a:r>
          </a:p>
        </p:txBody>
      </p:sp>
      <p:sp>
        <p:nvSpPr>
          <p:cNvPr id="3" name="内容占位符 2"/>
          <p:cNvSpPr>
            <a:spLocks noGrp="1"/>
          </p:cNvSpPr>
          <p:nvPr>
            <p:ph sz="quarter" idx="1"/>
          </p:nvPr>
        </p:nvSpPr>
        <p:spPr>
          <a:xfrm>
            <a:off x="395536" y="1844824"/>
            <a:ext cx="8291264" cy="2592288"/>
          </a:xfrm>
        </p:spPr>
        <p:txBody>
          <a:bodyPr>
            <a:normAutofit/>
          </a:bodyPr>
          <a:lstStyle/>
          <a:p>
            <a:pPr indent="648000"/>
            <a:r>
              <a:rPr lang="zh-CN" altLang="en-US" sz="2400" b="1" dirty="0" smtClean="0"/>
              <a:t>一是简并辅助账样式。</a:t>
            </a:r>
            <a:r>
              <a:rPr lang="en-US" altLang="zh-CN" sz="2400" dirty="0" smtClean="0"/>
              <a:t>2015</a:t>
            </a:r>
            <a:r>
              <a:rPr lang="zh-CN" altLang="en-US" sz="2400" dirty="0" smtClean="0"/>
              <a:t>版研发支出辅助账样式包括自主研发、委托研发、合作研发、集中研发等</a:t>
            </a:r>
            <a:r>
              <a:rPr lang="en-US" altLang="zh-CN" sz="2400" dirty="0" smtClean="0"/>
              <a:t>4</a:t>
            </a:r>
            <a:r>
              <a:rPr lang="zh-CN" altLang="en-US" sz="2400" dirty="0" smtClean="0"/>
              <a:t>类辅助账和辅助账汇总表样式，共“</a:t>
            </a:r>
            <a:r>
              <a:rPr lang="en-US" altLang="zh-CN" sz="2400" dirty="0" smtClean="0"/>
              <a:t>4</a:t>
            </a:r>
            <a:r>
              <a:rPr lang="zh-CN" altLang="en-US" sz="2400" dirty="0" smtClean="0"/>
              <a:t>张辅助账</a:t>
            </a:r>
            <a:r>
              <a:rPr lang="en-US" altLang="zh-CN" sz="2400" dirty="0" smtClean="0"/>
              <a:t>+1</a:t>
            </a:r>
            <a:r>
              <a:rPr lang="zh-CN" altLang="en-US" sz="2400" dirty="0" smtClean="0"/>
              <a:t>张汇总表”。</a:t>
            </a:r>
            <a:r>
              <a:rPr lang="en-US" altLang="zh-CN" sz="2400" dirty="0" smtClean="0"/>
              <a:t>2021</a:t>
            </a:r>
            <a:r>
              <a:rPr lang="zh-CN" altLang="en-US" sz="2400" dirty="0" smtClean="0"/>
              <a:t>版研发支出辅助账将</a:t>
            </a:r>
            <a:r>
              <a:rPr lang="en-US" altLang="zh-CN" sz="2400" dirty="0" smtClean="0"/>
              <a:t>4</a:t>
            </a:r>
            <a:r>
              <a:rPr lang="zh-CN" altLang="en-US" sz="2400" dirty="0" smtClean="0"/>
              <a:t>类辅助账样式合并为一类，共“</a:t>
            </a:r>
            <a:r>
              <a:rPr lang="en-US" altLang="zh-CN" sz="2400" dirty="0" smtClean="0"/>
              <a:t>1</a:t>
            </a:r>
            <a:r>
              <a:rPr lang="zh-CN" altLang="en-US" sz="2400" dirty="0" smtClean="0"/>
              <a:t>张辅助账＋</a:t>
            </a:r>
            <a:r>
              <a:rPr lang="en-US" altLang="zh-CN" sz="2400" dirty="0" smtClean="0"/>
              <a:t>1</a:t>
            </a:r>
            <a:r>
              <a:rPr lang="zh-CN" altLang="en-US" sz="2400" dirty="0" smtClean="0"/>
              <a:t>张汇总表”，总体上减少辅助账样式的数量。</a:t>
            </a:r>
          </a:p>
        </p:txBody>
      </p:sp>
      <p:sp>
        <p:nvSpPr>
          <p:cNvPr id="7" name="圆角矩形 6"/>
          <p:cNvSpPr/>
          <p:nvPr/>
        </p:nvSpPr>
        <p:spPr>
          <a:xfrm>
            <a:off x="1475656" y="4293096"/>
            <a:ext cx="2088232" cy="230425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altLang="zh-CN" sz="2400" dirty="0" smtClean="0"/>
              <a:t>4</a:t>
            </a:r>
            <a:r>
              <a:rPr lang="zh-CN" altLang="en-US" sz="2400" dirty="0" smtClean="0"/>
              <a:t>张辅助账</a:t>
            </a:r>
            <a:endParaRPr lang="en-US" altLang="zh-CN" sz="2400" dirty="0" smtClean="0"/>
          </a:p>
          <a:p>
            <a:pPr algn="ctr"/>
            <a:r>
              <a:rPr lang="en-US" altLang="zh-CN" sz="2400" dirty="0" smtClean="0"/>
              <a:t>+</a:t>
            </a:r>
          </a:p>
          <a:p>
            <a:pPr algn="ctr"/>
            <a:r>
              <a:rPr lang="en-US" altLang="zh-CN" sz="2400" dirty="0" smtClean="0"/>
              <a:t>1</a:t>
            </a:r>
            <a:r>
              <a:rPr lang="zh-CN" altLang="en-US" sz="2400" dirty="0" smtClean="0"/>
              <a:t>张汇总表</a:t>
            </a:r>
            <a:endParaRPr lang="zh-CN" altLang="en-US" sz="2400" dirty="0"/>
          </a:p>
        </p:txBody>
      </p:sp>
      <p:sp>
        <p:nvSpPr>
          <p:cNvPr id="8" name="右箭头 7"/>
          <p:cNvSpPr/>
          <p:nvPr/>
        </p:nvSpPr>
        <p:spPr>
          <a:xfrm>
            <a:off x="3995936" y="5085184"/>
            <a:ext cx="1440160" cy="648072"/>
          </a:xfrm>
          <a:prstGeom prst="rightArrow">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9" name="圆角矩形 8"/>
          <p:cNvSpPr/>
          <p:nvPr/>
        </p:nvSpPr>
        <p:spPr>
          <a:xfrm>
            <a:off x="5796136" y="4293096"/>
            <a:ext cx="2088232" cy="230425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ltLang="zh-CN" sz="2400" dirty="0" smtClean="0"/>
          </a:p>
          <a:p>
            <a:pPr algn="ctr"/>
            <a:r>
              <a:rPr lang="en-US" altLang="zh-CN" sz="2400" dirty="0" smtClean="0"/>
              <a:t>1</a:t>
            </a:r>
            <a:r>
              <a:rPr lang="zh-CN" altLang="en-US" sz="2400" dirty="0" smtClean="0"/>
              <a:t>张辅助账</a:t>
            </a:r>
            <a:endParaRPr lang="en-US" altLang="zh-CN" sz="2400" dirty="0" smtClean="0"/>
          </a:p>
          <a:p>
            <a:pPr algn="ctr"/>
            <a:r>
              <a:rPr lang="en-US" altLang="zh-CN" sz="2400" dirty="0" smtClean="0"/>
              <a:t>+</a:t>
            </a:r>
          </a:p>
          <a:p>
            <a:pPr algn="ctr"/>
            <a:r>
              <a:rPr lang="en-US" altLang="zh-CN" sz="2400" dirty="0" smtClean="0"/>
              <a:t>1</a:t>
            </a:r>
            <a:r>
              <a:rPr lang="zh-CN" altLang="en-US" sz="2400" dirty="0" smtClean="0"/>
              <a:t>张汇总表</a:t>
            </a:r>
          </a:p>
          <a:p>
            <a:pPr algn="ct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 calcmode="lin" valueType="num">
                                      <p:cBhvr additive="base">
                                        <p:cTn id="7" dur="500" fill="hold"/>
                                        <p:tgtEl>
                                          <p:spTgt spid="7">
                                            <p:bg/>
                                          </p:spTgt>
                                        </p:tgtEl>
                                        <p:attrNameLst>
                                          <p:attrName>ppt_x</p:attrName>
                                        </p:attrNameLst>
                                      </p:cBhvr>
                                      <p:tavLst>
                                        <p:tav tm="0">
                                          <p:val>
                                            <p:strVal val="#ppt_x"/>
                                          </p:val>
                                        </p:tav>
                                        <p:tav tm="100000">
                                          <p:val>
                                            <p:strVal val="#ppt_x"/>
                                          </p:val>
                                        </p:tav>
                                      </p:tavLst>
                                    </p:anim>
                                    <p:anim calcmode="lin" valueType="num">
                                      <p:cBhvr additive="base">
                                        <p:cTn id="8" dur="500" fill="hold"/>
                                        <p:tgtEl>
                                          <p:spTgt spid="7">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additive="base">
                                        <p:cTn id="1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bg/>
                                          </p:spTgt>
                                        </p:tgtEl>
                                        <p:attrNameLst>
                                          <p:attrName>style.visibility</p:attrName>
                                        </p:attrNameLst>
                                      </p:cBhvr>
                                      <p:to>
                                        <p:strVal val="visible"/>
                                      </p:to>
                                    </p:set>
                                    <p:anim calcmode="lin" valueType="num">
                                      <p:cBhvr additive="base">
                                        <p:cTn id="31" dur="500" fill="hold"/>
                                        <p:tgtEl>
                                          <p:spTgt spid="9">
                                            <p:bg/>
                                          </p:spTgt>
                                        </p:tgtEl>
                                        <p:attrNameLst>
                                          <p:attrName>ppt_x</p:attrName>
                                        </p:attrNameLst>
                                      </p:cBhvr>
                                      <p:tavLst>
                                        <p:tav tm="0">
                                          <p:val>
                                            <p:strVal val="#ppt_x"/>
                                          </p:val>
                                        </p:tav>
                                        <p:tav tm="100000">
                                          <p:val>
                                            <p:strVal val="#ppt_x"/>
                                          </p:val>
                                        </p:tav>
                                      </p:tavLst>
                                    </p:anim>
                                    <p:anim calcmode="lin" valueType="num">
                                      <p:cBhvr additive="base">
                                        <p:cTn id="32" dur="500" fill="hold"/>
                                        <p:tgtEl>
                                          <p:spTgt spid="9">
                                            <p:bg/>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 calcmode="lin" valueType="num">
                                      <p:cBhvr additive="base">
                                        <p:cTn id="35"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txEl>
                                              <p:pRg st="1" end="1"/>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xEl>
                                              <p:pRg st="2" end="2"/>
                                            </p:txEl>
                                          </p:spTgt>
                                        </p:tgtEl>
                                        <p:attrNameLst>
                                          <p:attrName>style.visibility</p:attrName>
                                        </p:attrNameLst>
                                      </p:cBhvr>
                                      <p:to>
                                        <p:strVal val="visible"/>
                                      </p:to>
                                    </p:set>
                                    <p:anim calcmode="lin" valueType="num">
                                      <p:cBhvr additive="base">
                                        <p:cTn id="3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2" end="2"/>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
                                            <p:txEl>
                                              <p:pRg st="3" end="3"/>
                                            </p:txEl>
                                          </p:spTgt>
                                        </p:tgtEl>
                                        <p:attrNameLst>
                                          <p:attrName>style.visibility</p:attrName>
                                        </p:attrNameLst>
                                      </p:cBhvr>
                                      <p:to>
                                        <p:strVal val="visible"/>
                                      </p:to>
                                    </p:set>
                                    <p:anim calcmode="lin" valueType="num">
                                      <p:cBhvr additive="base">
                                        <p:cTn id="43"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animBg="1"/>
      <p:bldP spid="9" grpId="0"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74638"/>
            <a:ext cx="8147248" cy="1143000"/>
          </a:xfrm>
        </p:spPr>
        <p:txBody>
          <a:bodyPr>
            <a:normAutofit/>
          </a:bodyPr>
          <a:lstStyle/>
          <a:p>
            <a:r>
              <a:rPr lang="en-US" altLang="zh-CN" sz="3200" b="1" dirty="0" smtClean="0">
                <a:solidFill>
                  <a:schemeClr val="accent1"/>
                </a:solidFill>
              </a:rPr>
              <a:t>2.</a:t>
            </a:r>
            <a:r>
              <a:rPr lang="zh-CN" altLang="en-US" sz="3200" b="1" dirty="0" smtClean="0">
                <a:solidFill>
                  <a:schemeClr val="accent1"/>
                </a:solidFill>
              </a:rPr>
              <a:t>辅助账样式简化</a:t>
            </a:r>
            <a:endParaRPr lang="zh-CN" altLang="en-US" sz="3200" dirty="0"/>
          </a:p>
        </p:txBody>
      </p:sp>
      <p:sp>
        <p:nvSpPr>
          <p:cNvPr id="3" name="内容占位符 2"/>
          <p:cNvSpPr>
            <a:spLocks noGrp="1"/>
          </p:cNvSpPr>
          <p:nvPr>
            <p:ph sz="quarter" idx="1"/>
          </p:nvPr>
        </p:nvSpPr>
        <p:spPr>
          <a:xfrm>
            <a:off x="251520" y="1772816"/>
            <a:ext cx="4680520" cy="4752528"/>
          </a:xfrm>
        </p:spPr>
        <p:txBody>
          <a:bodyPr>
            <a:normAutofit/>
          </a:bodyPr>
          <a:lstStyle/>
          <a:p>
            <a:pPr indent="274320">
              <a:buNone/>
            </a:pPr>
            <a:r>
              <a:rPr lang="en-US" altLang="zh-CN" sz="2400" dirty="0" smtClean="0"/>
              <a:t>  </a:t>
            </a:r>
            <a:r>
              <a:rPr lang="zh-CN" altLang="en-US" sz="2400" b="1" dirty="0" smtClean="0"/>
              <a:t>二是精简辅助账信息。</a:t>
            </a:r>
            <a:r>
              <a:rPr lang="en-US" altLang="zh-CN" sz="2400" dirty="0" smtClean="0"/>
              <a:t>2015</a:t>
            </a:r>
            <a:r>
              <a:rPr lang="zh-CN" altLang="en-US" sz="2400" dirty="0" smtClean="0"/>
              <a:t>版研发支出辅助账样式要求填写人员人工等六大类费用的各项明细信息，并要求填报“借方金额”“贷方金额”等会计信息。</a:t>
            </a:r>
            <a:r>
              <a:rPr lang="en-US" altLang="zh-CN" sz="2400" dirty="0" smtClean="0"/>
              <a:t>2021</a:t>
            </a:r>
            <a:r>
              <a:rPr lang="zh-CN" altLang="en-US" sz="2400" dirty="0" smtClean="0"/>
              <a:t>版研发支出辅助账样式仅要求企业填写人员人工等六大类费用合计，不再填写具体明细费用，同时删除了部分会计信息，减少了企业填写工作量。</a:t>
            </a:r>
          </a:p>
          <a:p>
            <a:endParaRPr lang="zh-CN" altLang="en-US" sz="2400" dirty="0" smtClean="0"/>
          </a:p>
        </p:txBody>
      </p:sp>
      <p:graphicFrame>
        <p:nvGraphicFramePr>
          <p:cNvPr id="4" name="图示 3"/>
          <p:cNvGraphicFramePr/>
          <p:nvPr/>
        </p:nvGraphicFramePr>
        <p:xfrm>
          <a:off x="5148064" y="2060848"/>
          <a:ext cx="3672408" cy="3991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1391</TotalTime>
  <Words>2581</Words>
  <Application>Microsoft Office PowerPoint</Application>
  <PresentationFormat>全屏显示(4:3)</PresentationFormat>
  <Paragraphs>75</Paragraphs>
  <Slides>26</Slides>
  <Notes>0</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平衡</vt:lpstr>
      <vt:lpstr>研发费用加计扣除新政培训</vt:lpstr>
      <vt:lpstr>幻灯片 2</vt:lpstr>
      <vt:lpstr>一、政策介绍</vt:lpstr>
      <vt:lpstr>1. 出台背景</vt:lpstr>
      <vt:lpstr>2. 主要内容</vt:lpstr>
      <vt:lpstr>二、主要变化</vt:lpstr>
      <vt:lpstr>1.2021年10月份预缴申报可享受前三季度研发费用加计扣除优惠</vt:lpstr>
      <vt:lpstr>2.辅助账样式简化</vt:lpstr>
      <vt:lpstr>2.辅助账样式简化</vt:lpstr>
      <vt:lpstr>幻灯片 10</vt:lpstr>
      <vt:lpstr>2.辅助账样式简化</vt:lpstr>
      <vt:lpstr>3.调整其他相关费用限额计算方法</vt:lpstr>
      <vt:lpstr>举例：假设某公司2021年度有A和B两个研发项目。项目A人员人工等五项费用之和为90万元，其他相关费用为12万元；项目B人员人工等五项费用之和为100万元，其他相关费用为8万元。</vt:lpstr>
      <vt:lpstr>三、预缴报表填制方式</vt:lpstr>
      <vt:lpstr>幻灯片 15</vt:lpstr>
      <vt:lpstr>10月份申报期享受研发费用加计扣除政策 需要准备的材料</vt:lpstr>
      <vt:lpstr>四、问答解读</vt:lpstr>
      <vt:lpstr>我们单位今年前三季度发生了研发费用，是不是在第3季度预缴时就可以享受加计扣除政策？如果第3季度预缴时没有享受，以后还可以享受吗？</vt:lpstr>
      <vt:lpstr>2.  我公司是一家制造业企业，今年10月份申报期时，可以按多少比例享受研发费用加计扣除？</vt:lpstr>
      <vt:lpstr>3.  原来的研发支出辅助账样式还可以用吗?</vt:lpstr>
      <vt:lpstr>4.  我们公司第三季度还没享受研发费用加计扣除就出现亏损，还能享受研发费用加计扣除优惠吗？</vt:lpstr>
      <vt:lpstr>5.  我公司前三季度“其他相关费用”实际发生额为100万元，按照28号公告计算出的限额为120万元，那我们可以按照120万元计算加计扣除吗？</vt:lpstr>
      <vt:lpstr>6.  我公司打算在今年第三季度预缴申报时享受研发费用加计扣除政策，享受加计扣除的研发费用是按会计口径归集还是按税收口径归集？</vt:lpstr>
      <vt:lpstr>7. 2021年10月份预缴企业所得税时，我们可以对哪个期间实际发生的符合条件研发费用享受加计扣除税收优惠？</vt:lpstr>
      <vt:lpstr>8. 对于第28号公告的执行时间是否有特殊规定？</vt:lpstr>
      <vt:lpstr>感谢观看！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研发费用加计扣除</dc:title>
  <dc:creator>Administrator</dc:creator>
  <cp:lastModifiedBy>Administrator</cp:lastModifiedBy>
  <cp:revision>66</cp:revision>
  <dcterms:created xsi:type="dcterms:W3CDTF">2021-09-23T03:29:29Z</dcterms:created>
  <dcterms:modified xsi:type="dcterms:W3CDTF">2021-09-28T08:01:59Z</dcterms:modified>
</cp:coreProperties>
</file>